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35.xml" ContentType="application/vnd.openxmlformats-officedocument.theme+xml"/>
  <Override PartName="/ppt/slideLayouts/slideLayout22.xml" ContentType="application/vnd.openxmlformats-officedocument.presentationml.slideLayout+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0.xml.rels" ContentType="application/vnd.openxmlformats-package.relationships+xml"/>
  <Override PartName="/ppt/slideLayouts/_rels/slideLayout27.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33.xml.rels" ContentType="application/vnd.openxmlformats-package.relationships+xml"/>
  <Override PartName="/ppt/slideLayouts/_rels/slideLayout22.xml.rels" ContentType="application/vnd.openxmlformats-package.relationships+xml"/>
  <Override PartName="/ppt/slideLayouts/_rels/slideLayout34.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1.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3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32.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17.png" ContentType="image/png"/>
  <Override PartName="/ppt/media/image8.png" ContentType="image/png"/>
  <Override PartName="/ppt/media/image12.png" ContentType="image/png"/>
  <Override PartName="/ppt/media/image35.png" ContentType="image/png"/>
  <Override PartName="/ppt/media/image3.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0.png" ContentType="image/png"/>
  <Override PartName="/ppt/media/image31.png" ContentType="image/png"/>
  <Override PartName="/ppt/media/image32.png" ContentType="image/png"/>
  <Override PartName="/ppt/media/image11.png" ContentType="image/png"/>
  <Override PartName="/ppt/media/image2.png" ContentType="image/png"/>
  <Override PartName="/ppt/media/image34.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slides/_rels/slide1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19.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33.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32.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31.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22.xml.rels" ContentType="application/vnd.openxmlformats-package.relationships+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28.xml" ContentType="application/vnd.openxmlformats-officedocument.presentationml.notesSlide+xml"/>
  <Override PartName="/ppt/notesSlides/notesSlide2.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trike="noStrike" u="none">
                <a:solidFill>
                  <a:schemeClr val="dk1"/>
                </a:solidFill>
                <a:effectLst/>
                <a:uFillTx/>
                <a:latin typeface="Calibri Light"/>
              </a:rPr>
              <a:t>Click to move the slide</a:t>
            </a:r>
            <a:endParaRPr b="0" lang="en-GB" sz="4400" strike="noStrike" u="none">
              <a:solidFill>
                <a:schemeClr val="dk1"/>
              </a:solidFill>
              <a:effectLst/>
              <a:uFillTx/>
              <a:latin typeface="Calibri Light"/>
            </a:endParaRPr>
          </a:p>
        </p:txBody>
      </p:sp>
      <p:sp>
        <p:nvSpPr>
          <p:cNvPr id="13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GB" sz="2000" strike="noStrike" u="none">
                <a:solidFill>
                  <a:srgbClr val="000000"/>
                </a:solidFill>
                <a:effectLst/>
                <a:uFillTx/>
                <a:latin typeface="Arial"/>
              </a:rPr>
              <a:t>Click to edit the notes format</a:t>
            </a:r>
            <a:endParaRPr b="0" lang="en-GB" sz="2000" strike="noStrike" u="none">
              <a:solidFill>
                <a:srgbClr val="000000"/>
              </a:solidFill>
              <a:effectLst/>
              <a:uFillTx/>
              <a:latin typeface="Arial"/>
            </a:endParaRPr>
          </a:p>
        </p:txBody>
      </p:sp>
      <p:sp>
        <p:nvSpPr>
          <p:cNvPr id="13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trike="noStrike" u="none">
                <a:solidFill>
                  <a:srgbClr val="000000"/>
                </a:solidFill>
                <a:effectLst/>
                <a:uFillTx/>
                <a:latin typeface="Times New Roman"/>
              </a:rPr>
              <a:t>&lt;header&gt;</a:t>
            </a:r>
            <a:endParaRPr b="0" lang="en-GB" sz="1400" strike="noStrike" u="none">
              <a:solidFill>
                <a:srgbClr val="000000"/>
              </a:solidFill>
              <a:effectLst/>
              <a:uFillTx/>
              <a:latin typeface="Times New Roman"/>
            </a:endParaRPr>
          </a:p>
        </p:txBody>
      </p:sp>
      <p:sp>
        <p:nvSpPr>
          <p:cNvPr id="13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trike="noStrike" u="none">
                <a:solidFill>
                  <a:srgbClr val="000000"/>
                </a:solidFill>
                <a:effectLst/>
                <a:uFillTx/>
                <a:latin typeface="Times New Roman"/>
              </a:defRPr>
            </a:lvl1pPr>
          </a:lstStyle>
          <a:p>
            <a:pPr indent="0" algn="r">
              <a:buNone/>
            </a:pPr>
            <a:r>
              <a:rPr b="0" lang="en-GB" sz="1400" strike="noStrike" u="none">
                <a:solidFill>
                  <a:srgbClr val="000000"/>
                </a:solidFill>
                <a:effectLst/>
                <a:uFillTx/>
                <a:latin typeface="Times New Roman"/>
              </a:rPr>
              <a:t>&lt;date/time&gt;</a:t>
            </a:r>
            <a:endParaRPr b="0" lang="en-GB" sz="1400" strike="noStrike" u="none">
              <a:solidFill>
                <a:srgbClr val="000000"/>
              </a:solidFill>
              <a:effectLst/>
              <a:uFillTx/>
              <a:latin typeface="Times New Roman"/>
            </a:endParaRPr>
          </a:p>
        </p:txBody>
      </p:sp>
      <p:sp>
        <p:nvSpPr>
          <p:cNvPr id="13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trike="noStrike" u="none">
                <a:solidFill>
                  <a:srgbClr val="000000"/>
                </a:solidFill>
                <a:effectLst/>
                <a:uFillTx/>
                <a:latin typeface="Times New Roman"/>
              </a:defRPr>
            </a:lvl1pPr>
          </a:lstStyle>
          <a:p>
            <a:pPr indent="0">
              <a:buNone/>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13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trike="noStrike" u="none">
                <a:solidFill>
                  <a:srgbClr val="000000"/>
                </a:solidFill>
                <a:effectLst/>
                <a:uFillTx/>
                <a:latin typeface="Times New Roman"/>
              </a:defRPr>
            </a:lvl1pPr>
          </a:lstStyle>
          <a:p>
            <a:pPr indent="0" algn="r">
              <a:buNone/>
            </a:pPr>
            <a:fld id="{18BA38EA-BF59-4A0B-805B-391A27984A96}" type="slidenum">
              <a:rPr b="0" lang="en-GB" sz="1400" strike="noStrike" u="none">
                <a:solidFill>
                  <a:srgbClr val="000000"/>
                </a:solidFill>
                <a:effectLst/>
                <a:uFillTx/>
                <a:latin typeface="Times New Roman"/>
              </a:rPr>
              <a:t>&lt;number&gt;</a:t>
            </a:fld>
            <a:endParaRPr b="0" lang="en-GB"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685800" y="1143000"/>
            <a:ext cx="5486040" cy="3085920"/>
          </a:xfrm>
          <a:prstGeom prst="rect">
            <a:avLst/>
          </a:prstGeom>
          <a:ln w="0">
            <a:noFill/>
          </a:ln>
        </p:spPr>
      </p:sp>
      <p:sp>
        <p:nvSpPr>
          <p:cNvPr id="53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36"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7588170-7826-43F1-AABA-279D8D73029E}"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685800" y="1143000"/>
            <a:ext cx="5486040" cy="3085920"/>
          </a:xfrm>
          <a:prstGeom prst="rect">
            <a:avLst/>
          </a:prstGeom>
          <a:ln w="0">
            <a:noFill/>
          </a:ln>
        </p:spPr>
      </p:sp>
      <p:sp>
        <p:nvSpPr>
          <p:cNvPr id="56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63"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53DA09A-EF75-485F-817F-D3230933BBFB}"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685800" y="1143000"/>
            <a:ext cx="5486040" cy="3085920"/>
          </a:xfrm>
          <a:prstGeom prst="rect">
            <a:avLst/>
          </a:prstGeom>
          <a:ln w="0">
            <a:noFill/>
          </a:ln>
        </p:spPr>
      </p:sp>
      <p:sp>
        <p:nvSpPr>
          <p:cNvPr id="56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66" name="PlaceHolder 3"/>
          <p:cNvSpPr>
            <a:spLocks noGrp="1"/>
          </p:cNvSpPr>
          <p:nvPr>
            <p:ph type="sldNum" idx="1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D3790A6-5867-4F79-91BC-9DD30151187A}"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685800" y="1143000"/>
            <a:ext cx="5486040" cy="3085920"/>
          </a:xfrm>
          <a:prstGeom prst="rect">
            <a:avLst/>
          </a:prstGeom>
          <a:ln w="0">
            <a:noFill/>
          </a:ln>
        </p:spPr>
      </p:sp>
      <p:sp>
        <p:nvSpPr>
          <p:cNvPr id="56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69" name="PlaceHolder 3"/>
          <p:cNvSpPr>
            <a:spLocks noGrp="1"/>
          </p:cNvSpPr>
          <p:nvPr>
            <p:ph type="sldNum" idx="1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FAA137E-0DEA-456F-ABB4-77C38DD0A95D}"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685800" y="1143000"/>
            <a:ext cx="5486040" cy="3085920"/>
          </a:xfrm>
          <a:prstGeom prst="rect">
            <a:avLst/>
          </a:prstGeom>
          <a:ln w="0">
            <a:noFill/>
          </a:ln>
        </p:spPr>
      </p:sp>
      <p:sp>
        <p:nvSpPr>
          <p:cNvPr id="57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72" name="PlaceHolder 3"/>
          <p:cNvSpPr>
            <a:spLocks noGrp="1"/>
          </p:cNvSpPr>
          <p:nvPr>
            <p:ph type="sldNum" idx="1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FFA9277-E65E-4EC8-A1F1-E0E6158CA01A}"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685800" y="1143000"/>
            <a:ext cx="5486040" cy="3085920"/>
          </a:xfrm>
          <a:prstGeom prst="rect">
            <a:avLst/>
          </a:prstGeom>
          <a:ln w="0">
            <a:noFill/>
          </a:ln>
        </p:spPr>
      </p:sp>
      <p:sp>
        <p:nvSpPr>
          <p:cNvPr id="57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75" name="PlaceHolder 3"/>
          <p:cNvSpPr>
            <a:spLocks noGrp="1"/>
          </p:cNvSpPr>
          <p:nvPr>
            <p:ph type="sldNum" idx="1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1927A92-FC8C-4E48-B9B8-3FA793079BD3}"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685800" y="1143000"/>
            <a:ext cx="5486040" cy="3085920"/>
          </a:xfrm>
          <a:prstGeom prst="rect">
            <a:avLst/>
          </a:prstGeom>
          <a:ln w="0">
            <a:noFill/>
          </a:ln>
        </p:spPr>
      </p:sp>
      <p:sp>
        <p:nvSpPr>
          <p:cNvPr id="57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78" name="PlaceHolder 3"/>
          <p:cNvSpPr>
            <a:spLocks noGrp="1"/>
          </p:cNvSpPr>
          <p:nvPr>
            <p:ph type="sldNum" idx="1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4D77D1B-8F60-4BFB-9C69-6F040357323B}"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685800" y="1143000"/>
            <a:ext cx="5486040" cy="3085920"/>
          </a:xfrm>
          <a:prstGeom prst="rect">
            <a:avLst/>
          </a:prstGeom>
          <a:ln w="0">
            <a:noFill/>
          </a:ln>
        </p:spPr>
      </p:sp>
      <p:sp>
        <p:nvSpPr>
          <p:cNvPr id="58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81" name="PlaceHolder 3"/>
          <p:cNvSpPr>
            <a:spLocks noGrp="1"/>
          </p:cNvSpPr>
          <p:nvPr>
            <p:ph type="sldNum" idx="1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8B09332-2CED-492B-8F48-981FEF8F72C3}"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685800" y="1143000"/>
            <a:ext cx="5486040" cy="3085920"/>
          </a:xfrm>
          <a:prstGeom prst="rect">
            <a:avLst/>
          </a:prstGeom>
          <a:ln w="0">
            <a:noFill/>
          </a:ln>
        </p:spPr>
      </p:sp>
      <p:sp>
        <p:nvSpPr>
          <p:cNvPr id="58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84" name="PlaceHolder 3"/>
          <p:cNvSpPr>
            <a:spLocks noGrp="1"/>
          </p:cNvSpPr>
          <p:nvPr>
            <p:ph type="sldNum" idx="2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FCEAE05-5B93-44F0-861C-31F1D5327DD0}"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685800" y="1143000"/>
            <a:ext cx="5486040" cy="3085920"/>
          </a:xfrm>
          <a:prstGeom prst="rect">
            <a:avLst/>
          </a:prstGeom>
          <a:ln w="0">
            <a:noFill/>
          </a:ln>
        </p:spPr>
      </p:sp>
      <p:sp>
        <p:nvSpPr>
          <p:cNvPr id="58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87" name="PlaceHolder 3"/>
          <p:cNvSpPr>
            <a:spLocks noGrp="1"/>
          </p:cNvSpPr>
          <p:nvPr>
            <p:ph type="sldNum" idx="2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3F4A7AC-D7AD-4000-907B-35482EFCB6CB}"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685800" y="1143000"/>
            <a:ext cx="5486040" cy="3085920"/>
          </a:xfrm>
          <a:prstGeom prst="rect">
            <a:avLst/>
          </a:prstGeom>
          <a:ln w="0">
            <a:noFill/>
          </a:ln>
        </p:spPr>
      </p:sp>
      <p:sp>
        <p:nvSpPr>
          <p:cNvPr id="58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90" name="PlaceHolder 3"/>
          <p:cNvSpPr>
            <a:spLocks noGrp="1"/>
          </p:cNvSpPr>
          <p:nvPr>
            <p:ph type="sldNum" idx="2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0237F92-FE25-4256-9632-D856D43AD325}"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685800" y="1143000"/>
            <a:ext cx="5486040" cy="3085920"/>
          </a:xfrm>
          <a:prstGeom prst="rect">
            <a:avLst/>
          </a:prstGeom>
          <a:ln w="0">
            <a:noFill/>
          </a:ln>
        </p:spPr>
      </p:sp>
      <p:sp>
        <p:nvSpPr>
          <p:cNvPr id="53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39"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0D575B4-95BF-49F6-8329-25640911C383}"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685800" y="1143000"/>
            <a:ext cx="5486040" cy="3085920"/>
          </a:xfrm>
          <a:prstGeom prst="rect">
            <a:avLst/>
          </a:prstGeom>
          <a:ln w="0">
            <a:noFill/>
          </a:ln>
        </p:spPr>
      </p:sp>
      <p:sp>
        <p:nvSpPr>
          <p:cNvPr id="59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93" name="PlaceHolder 3"/>
          <p:cNvSpPr>
            <a:spLocks noGrp="1"/>
          </p:cNvSpPr>
          <p:nvPr>
            <p:ph type="sldNum" idx="2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1FFB140-9BEC-4CA9-BB6A-49EF8AA62110}"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685800" y="1143000"/>
            <a:ext cx="5486040" cy="3085920"/>
          </a:xfrm>
          <a:prstGeom prst="rect">
            <a:avLst/>
          </a:prstGeom>
          <a:ln w="0">
            <a:noFill/>
          </a:ln>
        </p:spPr>
      </p:sp>
      <p:sp>
        <p:nvSpPr>
          <p:cNvPr id="59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96" name="PlaceHolder 3"/>
          <p:cNvSpPr>
            <a:spLocks noGrp="1"/>
          </p:cNvSpPr>
          <p:nvPr>
            <p:ph type="sldNum" idx="2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D0968AC-C21F-43AD-B454-373FDFCA1E0F}"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685800" y="1143000"/>
            <a:ext cx="5486040" cy="3085920"/>
          </a:xfrm>
          <a:prstGeom prst="rect">
            <a:avLst/>
          </a:prstGeom>
          <a:ln w="0">
            <a:noFill/>
          </a:ln>
        </p:spPr>
      </p:sp>
      <p:sp>
        <p:nvSpPr>
          <p:cNvPr id="59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99" name="PlaceHolder 3"/>
          <p:cNvSpPr>
            <a:spLocks noGrp="1"/>
          </p:cNvSpPr>
          <p:nvPr>
            <p:ph type="sldNum" idx="2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512F7E1-BD3A-447E-9B5C-1B68A4929948}"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685800" y="1143000"/>
            <a:ext cx="5486040" cy="3085920"/>
          </a:xfrm>
          <a:prstGeom prst="rect">
            <a:avLst/>
          </a:prstGeom>
          <a:ln w="0">
            <a:noFill/>
          </a:ln>
        </p:spPr>
      </p:sp>
      <p:sp>
        <p:nvSpPr>
          <p:cNvPr id="60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02" name="PlaceHolder 3"/>
          <p:cNvSpPr>
            <a:spLocks noGrp="1"/>
          </p:cNvSpPr>
          <p:nvPr>
            <p:ph type="sldNum" idx="2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7BDB534-664C-440E-AF65-00AA8C07785D}"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685800" y="1143000"/>
            <a:ext cx="5486040" cy="3085920"/>
          </a:xfrm>
          <a:prstGeom prst="rect">
            <a:avLst/>
          </a:prstGeom>
          <a:ln w="0">
            <a:noFill/>
          </a:ln>
        </p:spPr>
      </p:sp>
      <p:sp>
        <p:nvSpPr>
          <p:cNvPr id="60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05" name="PlaceHolder 3"/>
          <p:cNvSpPr>
            <a:spLocks noGrp="1"/>
          </p:cNvSpPr>
          <p:nvPr>
            <p:ph type="sldNum" idx="2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DFC52E6-3D4F-40AA-A6F2-C635DE737C7A}"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685800" y="1143000"/>
            <a:ext cx="5486040" cy="3085920"/>
          </a:xfrm>
          <a:prstGeom prst="rect">
            <a:avLst/>
          </a:prstGeom>
          <a:ln w="0">
            <a:noFill/>
          </a:ln>
        </p:spPr>
      </p:sp>
      <p:sp>
        <p:nvSpPr>
          <p:cNvPr id="60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08" name="PlaceHolder 3"/>
          <p:cNvSpPr>
            <a:spLocks noGrp="1"/>
          </p:cNvSpPr>
          <p:nvPr>
            <p:ph type="sldNum" idx="2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502B749-442A-4147-9E97-665E8EC668EA}"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685800" y="1143000"/>
            <a:ext cx="5486040" cy="3085920"/>
          </a:xfrm>
          <a:prstGeom prst="rect">
            <a:avLst/>
          </a:prstGeom>
          <a:ln w="0">
            <a:noFill/>
          </a:ln>
        </p:spPr>
      </p:sp>
      <p:sp>
        <p:nvSpPr>
          <p:cNvPr id="61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11" name="PlaceHolder 3"/>
          <p:cNvSpPr>
            <a:spLocks noGrp="1"/>
          </p:cNvSpPr>
          <p:nvPr>
            <p:ph type="sldNum" idx="2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7663DD3-2192-446F-B101-1E1735F8CD12}"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685800" y="1143000"/>
            <a:ext cx="5486040" cy="3085920"/>
          </a:xfrm>
          <a:prstGeom prst="rect">
            <a:avLst/>
          </a:prstGeom>
          <a:ln w="0">
            <a:noFill/>
          </a:ln>
        </p:spPr>
      </p:sp>
      <p:sp>
        <p:nvSpPr>
          <p:cNvPr id="61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14" name="PlaceHolder 3"/>
          <p:cNvSpPr>
            <a:spLocks noGrp="1"/>
          </p:cNvSpPr>
          <p:nvPr>
            <p:ph type="sldNum" idx="3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FDC7A7D-2DD4-4166-BBFB-65FE139CE3EC}"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685800" y="1143000"/>
            <a:ext cx="5486040" cy="3085920"/>
          </a:xfrm>
          <a:prstGeom prst="rect">
            <a:avLst/>
          </a:prstGeom>
          <a:ln w="0">
            <a:noFill/>
          </a:ln>
        </p:spPr>
      </p:sp>
      <p:sp>
        <p:nvSpPr>
          <p:cNvPr id="61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17" name="PlaceHolder 3"/>
          <p:cNvSpPr>
            <a:spLocks noGrp="1"/>
          </p:cNvSpPr>
          <p:nvPr>
            <p:ph type="sldNum" idx="3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C52310F-F20C-4868-BDCF-21CEAB8677CE}"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685800" y="1143000"/>
            <a:ext cx="5486040" cy="3085920"/>
          </a:xfrm>
          <a:prstGeom prst="rect">
            <a:avLst/>
          </a:prstGeom>
          <a:ln w="0">
            <a:noFill/>
          </a:ln>
        </p:spPr>
      </p:sp>
      <p:sp>
        <p:nvSpPr>
          <p:cNvPr id="61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20" name="PlaceHolder 3"/>
          <p:cNvSpPr>
            <a:spLocks noGrp="1"/>
          </p:cNvSpPr>
          <p:nvPr>
            <p:ph type="sldNum" idx="3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A8C3643-950A-460E-BCF3-3A00960B3691}"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685800" y="1143000"/>
            <a:ext cx="5486040" cy="3085920"/>
          </a:xfrm>
          <a:prstGeom prst="rect">
            <a:avLst/>
          </a:prstGeom>
          <a:ln w="0">
            <a:noFill/>
          </a:ln>
        </p:spPr>
      </p:sp>
      <p:sp>
        <p:nvSpPr>
          <p:cNvPr id="54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42"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D296402-D2AA-4E1A-AAC9-414C41330F24}"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685800" y="1143000"/>
            <a:ext cx="5486040" cy="3085920"/>
          </a:xfrm>
          <a:prstGeom prst="rect">
            <a:avLst/>
          </a:prstGeom>
          <a:ln w="0">
            <a:noFill/>
          </a:ln>
        </p:spPr>
      </p:sp>
      <p:sp>
        <p:nvSpPr>
          <p:cNvPr id="62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23" name="PlaceHolder 3"/>
          <p:cNvSpPr>
            <a:spLocks noGrp="1"/>
          </p:cNvSpPr>
          <p:nvPr>
            <p:ph type="sldNum" idx="3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1CBE945-9003-4538-AAC4-62AC02246E46}"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685800" y="1143000"/>
            <a:ext cx="5486040" cy="3085920"/>
          </a:xfrm>
          <a:prstGeom prst="rect">
            <a:avLst/>
          </a:prstGeom>
          <a:ln w="0">
            <a:noFill/>
          </a:ln>
        </p:spPr>
      </p:sp>
      <p:sp>
        <p:nvSpPr>
          <p:cNvPr id="62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26" name="PlaceHolder 3"/>
          <p:cNvSpPr>
            <a:spLocks noGrp="1"/>
          </p:cNvSpPr>
          <p:nvPr>
            <p:ph type="sldNum" idx="3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0064859-4BFE-44D0-81D7-547D4C8BF0DA}"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685800" y="1143000"/>
            <a:ext cx="5486040" cy="3085920"/>
          </a:xfrm>
          <a:prstGeom prst="rect">
            <a:avLst/>
          </a:prstGeom>
          <a:ln w="0">
            <a:noFill/>
          </a:ln>
        </p:spPr>
      </p:sp>
      <p:sp>
        <p:nvSpPr>
          <p:cNvPr id="62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29" name="PlaceHolder 3"/>
          <p:cNvSpPr>
            <a:spLocks noGrp="1"/>
          </p:cNvSpPr>
          <p:nvPr>
            <p:ph type="sldNum" idx="3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0A12212-2C62-462A-ABEB-48E952834A0A}"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685800" y="1143000"/>
            <a:ext cx="5486040" cy="3085920"/>
          </a:xfrm>
          <a:prstGeom prst="rect">
            <a:avLst/>
          </a:prstGeom>
          <a:ln w="0">
            <a:noFill/>
          </a:ln>
        </p:spPr>
      </p:sp>
      <p:sp>
        <p:nvSpPr>
          <p:cNvPr id="63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632" name="PlaceHolder 3"/>
          <p:cNvSpPr>
            <a:spLocks noGrp="1"/>
          </p:cNvSpPr>
          <p:nvPr>
            <p:ph type="sldNum" idx="3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4EB027D-2BEB-42C7-8B28-477636DEA2C0}"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685800" y="1143000"/>
            <a:ext cx="5486040" cy="3085920"/>
          </a:xfrm>
          <a:prstGeom prst="rect">
            <a:avLst/>
          </a:prstGeom>
          <a:ln w="0">
            <a:noFill/>
          </a:ln>
        </p:spPr>
      </p:sp>
      <p:sp>
        <p:nvSpPr>
          <p:cNvPr id="54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45"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4DCF136-EBC4-4A93-826C-AE42FA4D9EAF}"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685800" y="1143000"/>
            <a:ext cx="5486040" cy="3085920"/>
          </a:xfrm>
          <a:prstGeom prst="rect">
            <a:avLst/>
          </a:prstGeom>
          <a:ln w="0">
            <a:noFill/>
          </a:ln>
        </p:spPr>
      </p:sp>
      <p:sp>
        <p:nvSpPr>
          <p:cNvPr id="54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48"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C6A1A58-53A9-40AC-8F35-230CB705C4F6}"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685800" y="1143000"/>
            <a:ext cx="5486040" cy="3085920"/>
          </a:xfrm>
          <a:prstGeom prst="rect">
            <a:avLst/>
          </a:prstGeom>
          <a:ln w="0">
            <a:noFill/>
          </a:ln>
        </p:spPr>
      </p:sp>
      <p:sp>
        <p:nvSpPr>
          <p:cNvPr id="55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51"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9C320C5-5AFB-4627-83C6-773DD425418B}"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685800" y="1143000"/>
            <a:ext cx="5486040" cy="3085920"/>
          </a:xfrm>
          <a:prstGeom prst="rect">
            <a:avLst/>
          </a:prstGeom>
          <a:ln w="0">
            <a:noFill/>
          </a:ln>
        </p:spPr>
      </p:sp>
      <p:sp>
        <p:nvSpPr>
          <p:cNvPr id="55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54"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E89CC88-7E74-4B1E-8311-6C7BE8387676}"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685800" y="1143000"/>
            <a:ext cx="5486040" cy="3085920"/>
          </a:xfrm>
          <a:prstGeom prst="rect">
            <a:avLst/>
          </a:prstGeom>
          <a:ln w="0">
            <a:noFill/>
          </a:ln>
        </p:spPr>
      </p:sp>
      <p:sp>
        <p:nvSpPr>
          <p:cNvPr id="55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57"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6120DA7-E142-41BA-870F-26FA79D9FC78}"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685800" y="1143000"/>
            <a:ext cx="5486040" cy="3085920"/>
          </a:xfrm>
          <a:prstGeom prst="rect">
            <a:avLst/>
          </a:prstGeom>
          <a:ln w="0">
            <a:noFill/>
          </a:ln>
        </p:spPr>
      </p:sp>
      <p:sp>
        <p:nvSpPr>
          <p:cNvPr id="55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560"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2074B95-E658-4783-9569-63EB11B6DEAA}" type="slidenum">
              <a:rPr b="0" lang="en-US" sz="1200" strike="noStrike" u="none">
                <a:solidFill>
                  <a:srgbClr val="000000"/>
                </a:solidFill>
                <a:effectLst/>
                <a:uFillTx/>
                <a:latin typeface="Times New Roman"/>
              </a:rPr>
              <a:t>&lt;number&gt;</a:t>
            </a:fld>
            <a:endParaRPr b="0" lang="en-GB"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ffffff"/>
        </a:solidFill>
      </p:bgPr>
    </p:bg>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7 master">
    <p:spTree>
      <p:nvGrpSpPr>
        <p:cNvPr id="1" name=""/>
        <p:cNvGrpSpPr/>
        <p:nvPr/>
      </p:nvGrpSpPr>
      <p:grpSpPr>
        <a:xfrm>
          <a:off x="0" y="0"/>
          <a:ext cx="0" cy="0"/>
          <a:chOff x="0" y="0"/>
          <a:chExt cx="0" cy="0"/>
        </a:xfrm>
      </p:grpSpPr>
      <p:sp>
        <p:nvSpPr>
          <p:cNvPr id="32"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3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8 master">
    <p:spTree>
      <p:nvGrpSpPr>
        <p:cNvPr id="1" name=""/>
        <p:cNvGrpSpPr/>
        <p:nvPr/>
      </p:nvGrpSpPr>
      <p:grpSpPr>
        <a:xfrm>
          <a:off x="0" y="0"/>
          <a:ext cx="0" cy="0"/>
          <a:chOff x="0" y="0"/>
          <a:chExt cx="0" cy="0"/>
        </a:xfrm>
      </p:grpSpPr>
      <p:sp>
        <p:nvSpPr>
          <p:cNvPr id="36"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
        <p:nvSpPr>
          <p:cNvPr id="40"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4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9 master">
    <p:spTree>
      <p:nvGrpSpPr>
        <p:cNvPr id="1" name=""/>
        <p:cNvGrpSpPr/>
        <p:nvPr/>
      </p:nvGrpSpPr>
      <p:grpSpPr>
        <a:xfrm>
          <a:off x="0" y="0"/>
          <a:ext cx="0" cy="0"/>
          <a:chOff x="0" y="0"/>
          <a:chExt cx="0" cy="0"/>
        </a:xfrm>
      </p:grpSpPr>
      <p:sp>
        <p:nvSpPr>
          <p:cNvPr id="44"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4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0 master">
    <p:spTree>
      <p:nvGrpSpPr>
        <p:cNvPr id="1" name=""/>
        <p:cNvGrpSpPr/>
        <p:nvPr/>
      </p:nvGrpSpPr>
      <p:grpSpPr>
        <a:xfrm>
          <a:off x="0" y="0"/>
          <a:ext cx="0" cy="0"/>
          <a:chOff x="0" y="0"/>
          <a:chExt cx="0" cy="0"/>
        </a:xfrm>
      </p:grpSpPr>
      <p:sp>
        <p:nvSpPr>
          <p:cNvPr id="4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5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1 master">
    <p:spTree>
      <p:nvGrpSpPr>
        <p:cNvPr id="1" name=""/>
        <p:cNvGrpSpPr/>
        <p:nvPr/>
      </p:nvGrpSpPr>
      <p:grpSpPr>
        <a:xfrm>
          <a:off x="0" y="0"/>
          <a:ext cx="0" cy="0"/>
          <a:chOff x="0" y="0"/>
          <a:chExt cx="0" cy="0"/>
        </a:xfrm>
      </p:grpSpPr>
      <p:sp>
        <p:nvSpPr>
          <p:cNvPr id="52"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5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5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2 master">
    <p:spTree>
      <p:nvGrpSpPr>
        <p:cNvPr id="1" name=""/>
        <p:cNvGrpSpPr/>
        <p:nvPr/>
      </p:nvGrpSpPr>
      <p:grpSpPr>
        <a:xfrm>
          <a:off x="0" y="0"/>
          <a:ext cx="0" cy="0"/>
          <a:chOff x="0" y="0"/>
          <a:chExt cx="0" cy="0"/>
        </a:xfrm>
      </p:grpSpPr>
      <p:sp>
        <p:nvSpPr>
          <p:cNvPr id="56"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5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3 master">
    <p:spTree>
      <p:nvGrpSpPr>
        <p:cNvPr id="1" name=""/>
        <p:cNvGrpSpPr/>
        <p:nvPr/>
      </p:nvGrpSpPr>
      <p:grpSpPr>
        <a:xfrm>
          <a:off x="0" y="0"/>
          <a:ext cx="0" cy="0"/>
          <a:chOff x="0" y="0"/>
          <a:chExt cx="0" cy="0"/>
        </a:xfrm>
      </p:grpSpPr>
      <p:sp>
        <p:nvSpPr>
          <p:cNvPr id="60"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6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6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4 master">
    <p:spTree>
      <p:nvGrpSpPr>
        <p:cNvPr id="1" name=""/>
        <p:cNvGrpSpPr/>
        <p:nvPr/>
      </p:nvGrpSpPr>
      <p:grpSpPr>
        <a:xfrm>
          <a:off x="0" y="0"/>
          <a:ext cx="0" cy="0"/>
          <a:chOff x="0" y="0"/>
          <a:chExt cx="0" cy="0"/>
        </a:xfrm>
      </p:grpSpPr>
      <p:sp>
        <p:nvSpPr>
          <p:cNvPr id="64"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6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6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6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5 master">
    <p:spTree>
      <p:nvGrpSpPr>
        <p:cNvPr id="1" name=""/>
        <p:cNvGrpSpPr/>
        <p:nvPr/>
      </p:nvGrpSpPr>
      <p:grpSpPr>
        <a:xfrm>
          <a:off x="0" y="0"/>
          <a:ext cx="0" cy="0"/>
          <a:chOff x="0" y="0"/>
          <a:chExt cx="0" cy="0"/>
        </a:xfrm>
      </p:grpSpPr>
      <p:sp>
        <p:nvSpPr>
          <p:cNvPr id="6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6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7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
        <p:nvSpPr>
          <p:cNvPr id="0"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6 master">
    <p:spTree>
      <p:nvGrpSpPr>
        <p:cNvPr id="1" name=""/>
        <p:cNvGrpSpPr/>
        <p:nvPr/>
      </p:nvGrpSpPr>
      <p:grpSpPr>
        <a:xfrm>
          <a:off x="0" y="0"/>
          <a:ext cx="0" cy="0"/>
          <a:chOff x="0" y="0"/>
          <a:chExt cx="0" cy="0"/>
        </a:xfrm>
      </p:grpSpPr>
      <p:sp>
        <p:nvSpPr>
          <p:cNvPr id="72"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7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7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7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7 master">
    <p:spTree>
      <p:nvGrpSpPr>
        <p:cNvPr id="1" name=""/>
        <p:cNvGrpSpPr/>
        <p:nvPr/>
      </p:nvGrpSpPr>
      <p:grpSpPr>
        <a:xfrm>
          <a:off x="0" y="0"/>
          <a:ext cx="0" cy="0"/>
          <a:chOff x="0" y="0"/>
          <a:chExt cx="0" cy="0"/>
        </a:xfrm>
      </p:grpSpPr>
      <p:sp>
        <p:nvSpPr>
          <p:cNvPr id="76"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7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7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8 master">
    <p:spTree>
      <p:nvGrpSpPr>
        <p:cNvPr id="1" name=""/>
        <p:cNvGrpSpPr/>
        <p:nvPr/>
      </p:nvGrpSpPr>
      <p:grpSpPr>
        <a:xfrm>
          <a:off x="0" y="0"/>
          <a:ext cx="0" cy="0"/>
          <a:chOff x="0" y="0"/>
          <a:chExt cx="0" cy="0"/>
        </a:xfrm>
      </p:grpSpPr>
      <p:sp>
        <p:nvSpPr>
          <p:cNvPr id="80"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8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8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
        <p:nvSpPr>
          <p:cNvPr id="84"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8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8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8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9 master">
    <p:spTree>
      <p:nvGrpSpPr>
        <p:cNvPr id="1" name=""/>
        <p:cNvGrpSpPr/>
        <p:nvPr/>
      </p:nvGrpSpPr>
      <p:grpSpPr>
        <a:xfrm>
          <a:off x="0" y="0"/>
          <a:ext cx="0" cy="0"/>
          <a:chOff x="0" y="0"/>
          <a:chExt cx="0" cy="0"/>
        </a:xfrm>
      </p:grpSpPr>
      <p:sp>
        <p:nvSpPr>
          <p:cNvPr id="8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8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9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0 master">
    <p:spTree>
      <p:nvGrpSpPr>
        <p:cNvPr id="1" name=""/>
        <p:cNvGrpSpPr/>
        <p:nvPr/>
      </p:nvGrpSpPr>
      <p:grpSpPr>
        <a:xfrm>
          <a:off x="0" y="0"/>
          <a:ext cx="0" cy="0"/>
          <a:chOff x="0" y="0"/>
          <a:chExt cx="0" cy="0"/>
        </a:xfrm>
      </p:grpSpPr>
      <p:sp>
        <p:nvSpPr>
          <p:cNvPr id="92"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9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9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1 master">
    <p:spTree>
      <p:nvGrpSpPr>
        <p:cNvPr id="1" name=""/>
        <p:cNvGrpSpPr/>
        <p:nvPr/>
      </p:nvGrpSpPr>
      <p:grpSpPr>
        <a:xfrm>
          <a:off x="0" y="0"/>
          <a:ext cx="0" cy="0"/>
          <a:chOff x="0" y="0"/>
          <a:chExt cx="0" cy="0"/>
        </a:xfrm>
      </p:grpSpPr>
      <p:sp>
        <p:nvSpPr>
          <p:cNvPr id="96"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9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9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2 master">
    <p:spTree>
      <p:nvGrpSpPr>
        <p:cNvPr id="1" name=""/>
        <p:cNvGrpSpPr/>
        <p:nvPr/>
      </p:nvGrpSpPr>
      <p:grpSpPr>
        <a:xfrm>
          <a:off x="0" y="0"/>
          <a:ext cx="0" cy="0"/>
          <a:chOff x="0" y="0"/>
          <a:chExt cx="0" cy="0"/>
        </a:xfrm>
      </p:grpSpPr>
      <p:sp>
        <p:nvSpPr>
          <p:cNvPr id="100"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0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0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0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3 master">
    <p:spTree>
      <p:nvGrpSpPr>
        <p:cNvPr id="1" name=""/>
        <p:cNvGrpSpPr/>
        <p:nvPr/>
      </p:nvGrpSpPr>
      <p:grpSpPr>
        <a:xfrm>
          <a:off x="0" y="0"/>
          <a:ext cx="0" cy="0"/>
          <a:chOff x="0" y="0"/>
          <a:chExt cx="0" cy="0"/>
        </a:xfrm>
      </p:grpSpPr>
      <p:sp>
        <p:nvSpPr>
          <p:cNvPr id="104"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0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
        <p:nvSpPr>
          <p:cNvPr id="106"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0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0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
        <p:nvSpPr>
          <p:cNvPr id="4"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
        <p:nvSpPr>
          <p:cNvPr id="110"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1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1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
        <p:nvSpPr>
          <p:cNvPr id="114"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1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1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
        <p:nvSpPr>
          <p:cNvPr id="11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1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2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2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
        <p:nvSpPr>
          <p:cNvPr id="122"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2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2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2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
        <p:nvSpPr>
          <p:cNvPr id="126"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2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1 master">
    <p:spTree>
      <p:nvGrpSpPr>
        <p:cNvPr id="1" name=""/>
        <p:cNvGrpSpPr/>
        <p:nvPr/>
      </p:nvGrpSpPr>
      <p:grpSpPr>
        <a:xfrm>
          <a:off x="0" y="0"/>
          <a:ext cx="0" cy="0"/>
          <a:chOff x="0" y="0"/>
          <a:chExt cx="0" cy="0"/>
        </a:xfrm>
      </p:grpSpPr>
      <p:sp>
        <p:nvSpPr>
          <p:cNvPr id="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2 master">
    <p:spTree>
      <p:nvGrpSpPr>
        <p:cNvPr id="1" name=""/>
        <p:cNvGrpSpPr/>
        <p:nvPr/>
      </p:nvGrpSpPr>
      <p:grpSpPr>
        <a:xfrm>
          <a:off x="0" y="0"/>
          <a:ext cx="0" cy="0"/>
          <a:chOff x="0" y="0"/>
          <a:chExt cx="0" cy="0"/>
        </a:xfrm>
      </p:grpSpPr>
      <p:sp>
        <p:nvSpPr>
          <p:cNvPr id="12"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3 master">
    <p:spTree>
      <p:nvGrpSpPr>
        <p:cNvPr id="1" name=""/>
        <p:cNvGrpSpPr/>
        <p:nvPr/>
      </p:nvGrpSpPr>
      <p:grpSpPr>
        <a:xfrm>
          <a:off x="0" y="0"/>
          <a:ext cx="0" cy="0"/>
          <a:chOff x="0" y="0"/>
          <a:chExt cx="0" cy="0"/>
        </a:xfrm>
      </p:grpSpPr>
      <p:sp>
        <p:nvSpPr>
          <p:cNvPr id="16"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4 master">
    <p:spTree>
      <p:nvGrpSpPr>
        <p:cNvPr id="1" name=""/>
        <p:cNvGrpSpPr/>
        <p:nvPr/>
      </p:nvGrpSpPr>
      <p:grpSpPr>
        <a:xfrm>
          <a:off x="0" y="0"/>
          <a:ext cx="0" cy="0"/>
          <a:chOff x="0" y="0"/>
          <a:chExt cx="0" cy="0"/>
        </a:xfrm>
      </p:grpSpPr>
      <p:sp>
        <p:nvSpPr>
          <p:cNvPr id="20"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2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5 master">
    <p:spTree>
      <p:nvGrpSpPr>
        <p:cNvPr id="1" name=""/>
        <p:cNvGrpSpPr/>
        <p:nvPr/>
      </p:nvGrpSpPr>
      <p:grpSpPr>
        <a:xfrm>
          <a:off x="0" y="0"/>
          <a:ext cx="0" cy="0"/>
          <a:chOff x="0" y="0"/>
          <a:chExt cx="0" cy="0"/>
        </a:xfrm>
      </p:grpSpPr>
      <p:sp>
        <p:nvSpPr>
          <p:cNvPr id="24"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6 master">
    <p:spTree>
      <p:nvGrpSpPr>
        <p:cNvPr id="1" name=""/>
        <p:cNvGrpSpPr/>
        <p:nvPr/>
      </p:nvGrpSpPr>
      <p:grpSpPr>
        <a:xfrm>
          <a:off x="0" y="0"/>
          <a:ext cx="0" cy="0"/>
          <a:chOff x="0" y="0"/>
          <a:chExt cx="0" cy="0"/>
        </a:xfrm>
      </p:grpSpPr>
      <p:sp>
        <p:nvSpPr>
          <p:cNvPr id="2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GB" sz="4400" strike="noStrike" u="none">
                <a:solidFill>
                  <a:schemeClr val="dk1"/>
                </a:solidFill>
                <a:effectLst/>
                <a:uFillTx/>
                <a:latin typeface="Calibri Light"/>
              </a:rPr>
              <a:t>Click to edit the title text format</a:t>
            </a:r>
            <a:endParaRPr b="0" lang="en-GB" sz="4400" strike="noStrike" u="none">
              <a:solidFill>
                <a:schemeClr val="dk1"/>
              </a:solidFill>
              <a:effectLst/>
              <a:uFillTx/>
              <a:latin typeface="Calibri Light"/>
            </a:endParaRPr>
          </a:p>
        </p:txBody>
      </p:sp>
      <p:sp>
        <p:nvSpPr>
          <p:cNvPr id="3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3200" strike="noStrike" u="none">
                <a:solidFill>
                  <a:schemeClr val="dk1"/>
                </a:solidFill>
                <a:effectLst/>
                <a:uFillTx/>
                <a:latin typeface="Calibri"/>
              </a:rPr>
              <a:t>Click to edit the outline text format</a:t>
            </a:r>
            <a:endParaRPr b="0" lang="en-GB"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GB" sz="2400" strike="noStrike" u="none">
                <a:solidFill>
                  <a:schemeClr val="dk1"/>
                </a:solidFill>
                <a:effectLst/>
                <a:uFillTx/>
                <a:latin typeface="Calibri"/>
              </a:rPr>
              <a:t>Second Outline Level</a:t>
            </a:r>
            <a:endParaRPr b="0" lang="en-GB"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GB" sz="2000" strike="noStrike" u="none">
                <a:solidFill>
                  <a:schemeClr val="dk1"/>
                </a:solidFill>
                <a:effectLst/>
                <a:uFillTx/>
                <a:latin typeface="Calibri"/>
              </a:rPr>
              <a:t>Third Outline Level</a:t>
            </a:r>
            <a:endParaRPr b="0" lang="en-GB"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GB" sz="2000" strike="noStrike" u="none">
                <a:solidFill>
                  <a:schemeClr val="dk1"/>
                </a:solidFill>
                <a:effectLst/>
                <a:uFillTx/>
                <a:latin typeface="Calibri"/>
              </a:rPr>
              <a:t>Fourth Outline Level</a:t>
            </a:r>
            <a:endParaRPr b="0" lang="en-GB"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Fifth Outline Level</a:t>
            </a:r>
            <a:endParaRPr b="0" lang="en-GB"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Sixth Outline Level</a:t>
            </a:r>
            <a:endParaRPr b="0" lang="en-GB"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dk1"/>
                </a:solidFill>
                <a:effectLst/>
                <a:uFillTx/>
                <a:latin typeface="Calibri"/>
              </a:rPr>
              <a:t>Seventh Outline Level</a:t>
            </a:r>
            <a:endParaRPr b="0" lang="en-GB" sz="2000" strike="noStrike" u="none">
              <a:solidFill>
                <a:schemeClr val="dk1"/>
              </a:solidFill>
              <a:effectLst/>
              <a:uFillTx/>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6.xml"/><Relationship Id="rId7"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8.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3.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4.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5.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6.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7.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0.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2.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4.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9.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6.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8.xml"/><Relationship Id="rId3" Type="http://schemas.openxmlformats.org/officeDocument/2006/relationships/notesSlide" Target="../notesSlides/notesSlide3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0.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32.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 0"/>
          <p:cNvSpPr/>
          <p:nvPr/>
        </p:nvSpPr>
        <p:spPr>
          <a:xfrm>
            <a:off x="728280" y="573840"/>
            <a:ext cx="13173120" cy="2601000"/>
          </a:xfrm>
          <a:prstGeom prst="rect">
            <a:avLst/>
          </a:prstGeom>
          <a:noFill/>
          <a:ln w="0">
            <a:noFill/>
          </a:ln>
        </p:spPr>
        <p:style>
          <a:lnRef idx="0"/>
          <a:fillRef idx="0"/>
          <a:effectRef idx="0"/>
          <a:fontRef idx="minor"/>
        </p:style>
        <p:txBody>
          <a:bodyPr lIns="0" rIns="0" tIns="0" bIns="0" anchor="t">
            <a:noAutofit/>
          </a:bodyPr>
          <a:p>
            <a:pPr>
              <a:lnSpc>
                <a:spcPts val="5100"/>
              </a:lnSpc>
              <a:tabLst>
                <a:tab algn="l" pos="0"/>
              </a:tabLst>
            </a:pPr>
            <a:r>
              <a:rPr b="1" lang="en-US" sz="4050" strike="noStrike" u="none">
                <a:solidFill>
                  <a:srgbClr val="000000"/>
                </a:solidFill>
                <a:effectLst/>
                <a:uFillTx/>
                <a:latin typeface="Inter Bold"/>
                <a:ea typeface="Inter Bold"/>
              </a:rPr>
              <a:t>PHÁT TRIỂN PHẦN MỀM CHATBOT DỰA VÀO MÔ HÌNH NGÔN NGỮ LỚN ĐỂ TRUY XUẤT THÔNG TIN TỪ CƠ SỞ DỮ LIỆU QUAN HỆ CHO NGHIỆP VỤ ĐÀO TẠO ĐẠI HỌC</a:t>
            </a:r>
            <a:endParaRPr b="0" lang="en-GB" sz="4050" strike="noStrike" u="none">
              <a:solidFill>
                <a:srgbClr val="ffffff"/>
              </a:solidFill>
              <a:effectLst/>
              <a:uFillTx/>
              <a:latin typeface="Arial"/>
            </a:endParaRPr>
          </a:p>
        </p:txBody>
      </p:sp>
      <p:sp>
        <p:nvSpPr>
          <p:cNvPr id="137" name="Text 1"/>
          <p:cNvSpPr/>
          <p:nvPr/>
        </p:nvSpPr>
        <p:spPr>
          <a:xfrm>
            <a:off x="728280" y="3591360"/>
            <a:ext cx="13173120" cy="33264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endParaRPr b="0" lang="en-US" sz="1600" strike="noStrike" u="none">
              <a:solidFill>
                <a:srgbClr val="ffffff"/>
              </a:solidFill>
              <a:effectLst/>
              <a:uFillTx/>
              <a:latin typeface="Arial"/>
            </a:endParaRPr>
          </a:p>
        </p:txBody>
      </p:sp>
      <p:sp>
        <p:nvSpPr>
          <p:cNvPr id="138" name="Text 2"/>
          <p:cNvSpPr/>
          <p:nvPr/>
        </p:nvSpPr>
        <p:spPr>
          <a:xfrm>
            <a:off x="728280" y="4345560"/>
            <a:ext cx="6332400" cy="33264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Họ và tên: Đặng Quang Huy</a:t>
            </a:r>
            <a:endParaRPr b="0" lang="en-GB" sz="1600" strike="noStrike" u="none">
              <a:solidFill>
                <a:srgbClr val="ffffff"/>
              </a:solidFill>
              <a:effectLst/>
              <a:uFillTx/>
              <a:latin typeface="Arial"/>
            </a:endParaRPr>
          </a:p>
        </p:txBody>
      </p:sp>
      <p:sp>
        <p:nvSpPr>
          <p:cNvPr id="139" name="Text 3"/>
          <p:cNvSpPr/>
          <p:nvPr/>
        </p:nvSpPr>
        <p:spPr>
          <a:xfrm>
            <a:off x="728280" y="4865760"/>
            <a:ext cx="6332400" cy="33264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Chuyên ngành: Khoa học máy tính</a:t>
            </a:r>
            <a:endParaRPr b="0" lang="en-GB" sz="1600" strike="noStrike" u="none">
              <a:solidFill>
                <a:srgbClr val="ffffff"/>
              </a:solidFill>
              <a:effectLst/>
              <a:uFillTx/>
              <a:latin typeface="Arial"/>
            </a:endParaRPr>
          </a:p>
        </p:txBody>
      </p:sp>
      <p:sp>
        <p:nvSpPr>
          <p:cNvPr id="140" name="Text 4"/>
          <p:cNvSpPr/>
          <p:nvPr/>
        </p:nvSpPr>
        <p:spPr>
          <a:xfrm>
            <a:off x="728280" y="5385960"/>
            <a:ext cx="6332400" cy="33264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Giảng viên hướng dẫn: PGS.TS Đặng Đức Hạnh</a:t>
            </a:r>
            <a:endParaRPr b="0" lang="en-GB" sz="1600" strike="noStrike" u="none">
              <a:solidFill>
                <a:srgbClr val="ffffff"/>
              </a:solidFill>
              <a:effectLst/>
              <a:uFillTx/>
              <a:latin typeface="Arial"/>
            </a:endParaRPr>
          </a:p>
        </p:txBody>
      </p:sp>
      <p:pic>
        <p:nvPicPr>
          <p:cNvPr id="141" name="Image 0" descr="preencoded.png"/>
          <p:cNvPicPr/>
          <p:nvPr/>
        </p:nvPicPr>
        <p:blipFill>
          <a:blip r:embed="rId1"/>
          <a:stretch/>
        </p:blipFill>
        <p:spPr>
          <a:xfrm>
            <a:off x="10880280" y="4392360"/>
            <a:ext cx="3029040" cy="302904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 0"/>
          <p:cNvSpPr/>
          <p:nvPr/>
        </p:nvSpPr>
        <p:spPr>
          <a:xfrm>
            <a:off x="637560" y="501120"/>
            <a:ext cx="5088240" cy="568800"/>
          </a:xfrm>
          <a:prstGeom prst="rect">
            <a:avLst/>
          </a:prstGeom>
          <a:noFill/>
          <a:ln w="0">
            <a:noFill/>
          </a:ln>
        </p:spPr>
        <p:style>
          <a:lnRef idx="0"/>
          <a:fillRef idx="0"/>
          <a:effectRef idx="0"/>
          <a:fontRef idx="minor"/>
        </p:style>
        <p:txBody>
          <a:bodyPr wrap="none" lIns="0" rIns="0" tIns="0" bIns="0" anchor="t">
            <a:noAutofit/>
          </a:bodyPr>
          <a:p>
            <a:pPr>
              <a:lnSpc>
                <a:spcPts val="4450"/>
              </a:lnSpc>
              <a:tabLst>
                <a:tab algn="l" pos="0"/>
              </a:tabLst>
            </a:pPr>
            <a:r>
              <a:rPr b="1" lang="en-US" sz="3550" strike="noStrike" u="none">
                <a:solidFill>
                  <a:srgbClr val="000000"/>
                </a:solidFill>
                <a:effectLst/>
                <a:uFillTx/>
                <a:latin typeface="Inter Bold"/>
                <a:ea typeface="Inter Bold"/>
              </a:rPr>
              <a:t>Biểu đồ tuần tự thiết kế</a:t>
            </a:r>
            <a:endParaRPr b="0" lang="en-GB" sz="3550" strike="noStrike" u="none">
              <a:solidFill>
                <a:srgbClr val="ffffff"/>
              </a:solidFill>
              <a:effectLst/>
              <a:uFillTx/>
              <a:latin typeface="Arial"/>
            </a:endParaRPr>
          </a:p>
        </p:txBody>
      </p:sp>
      <p:pic>
        <p:nvPicPr>
          <p:cNvPr id="188" name="Image 0" descr="preencoded.png"/>
          <p:cNvPicPr/>
          <p:nvPr/>
        </p:nvPicPr>
        <p:blipFill>
          <a:blip r:embed="rId1"/>
          <a:stretch/>
        </p:blipFill>
        <p:spPr>
          <a:xfrm>
            <a:off x="3937320" y="1434600"/>
            <a:ext cx="6755400" cy="5799960"/>
          </a:xfrm>
          <a:prstGeom prst="rect">
            <a:avLst/>
          </a:prstGeom>
          <a:noFill/>
          <a:ln w="0">
            <a:noFill/>
          </a:ln>
        </p:spPr>
      </p:pic>
      <p:sp>
        <p:nvSpPr>
          <p:cNvPr id="189" name="Text 1"/>
          <p:cNvSpPr/>
          <p:nvPr/>
        </p:nvSpPr>
        <p:spPr>
          <a:xfrm>
            <a:off x="637560" y="7439760"/>
            <a:ext cx="13354920" cy="291240"/>
          </a:xfrm>
          <a:prstGeom prst="rect">
            <a:avLst/>
          </a:prstGeom>
          <a:noFill/>
          <a:ln w="0">
            <a:noFill/>
          </a:ln>
        </p:spPr>
        <p:style>
          <a:lnRef idx="0"/>
          <a:fillRef idx="0"/>
          <a:effectRef idx="0"/>
          <a:fontRef idx="minor"/>
        </p:style>
        <p:txBody>
          <a:bodyPr wrap="none" lIns="0" rIns="0" tIns="0" bIns="0" anchor="t">
            <a:noAutofit/>
          </a:bodyPr>
          <a:p>
            <a:pPr algn="ctr">
              <a:lnSpc>
                <a:spcPts val="2251"/>
              </a:lnSpc>
              <a:tabLst>
                <a:tab algn="l" pos="0"/>
              </a:tabLst>
            </a:pPr>
            <a:r>
              <a:rPr b="0" i="1" lang="en-US" sz="1400" strike="noStrike" u="none">
                <a:solidFill>
                  <a:srgbClr val="272525"/>
                </a:solidFill>
                <a:effectLst/>
                <a:uFillTx/>
                <a:latin typeface="Inter"/>
                <a:ea typeface="Inter"/>
              </a:rPr>
              <a:t>Biểu đồ tuần tự thiết kế ca sử dụng tra cứu thông tin khác trong cơ sở dữ liệu</a:t>
            </a:r>
            <a:endParaRPr b="0" lang="en-GB" sz="1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 0"/>
          <p:cNvSpPr/>
          <p:nvPr/>
        </p:nvSpPr>
        <p:spPr>
          <a:xfrm>
            <a:off x="535320" y="421200"/>
            <a:ext cx="5021640" cy="477720"/>
          </a:xfrm>
          <a:prstGeom prst="rect">
            <a:avLst/>
          </a:prstGeom>
          <a:noFill/>
          <a:ln w="0">
            <a:noFill/>
          </a:ln>
        </p:spPr>
        <p:style>
          <a:lnRef idx="0"/>
          <a:fillRef idx="0"/>
          <a:effectRef idx="0"/>
          <a:fontRef idx="minor"/>
        </p:style>
        <p:txBody>
          <a:bodyPr wrap="none" lIns="0" rIns="0" tIns="0" bIns="0" anchor="t">
            <a:noAutofit/>
          </a:bodyPr>
          <a:p>
            <a:pPr>
              <a:lnSpc>
                <a:spcPts val="3750"/>
              </a:lnSpc>
              <a:tabLst>
                <a:tab algn="l" pos="0"/>
              </a:tabLst>
            </a:pPr>
            <a:r>
              <a:rPr b="1" lang="en-US" sz="3000" strike="noStrike" u="none">
                <a:solidFill>
                  <a:srgbClr val="000000"/>
                </a:solidFill>
                <a:effectLst/>
                <a:uFillTx/>
                <a:latin typeface="Inter Bold"/>
                <a:ea typeface="Inter Bold"/>
              </a:rPr>
              <a:t>Biểu đồ các thực thể chính </a:t>
            </a:r>
            <a:endParaRPr b="0" lang="en-GB" sz="3000" strike="noStrike" u="none">
              <a:solidFill>
                <a:srgbClr val="ffffff"/>
              </a:solidFill>
              <a:effectLst/>
              <a:uFillTx/>
              <a:latin typeface="Arial"/>
            </a:endParaRPr>
          </a:p>
        </p:txBody>
      </p:sp>
      <p:pic>
        <p:nvPicPr>
          <p:cNvPr id="191" name="Image 0" descr="preencoded.png"/>
          <p:cNvPicPr/>
          <p:nvPr/>
        </p:nvPicPr>
        <p:blipFill>
          <a:blip r:embed="rId1"/>
          <a:stretch/>
        </p:blipFill>
        <p:spPr>
          <a:xfrm>
            <a:off x="4183560" y="1204920"/>
            <a:ext cx="6262920" cy="6186240"/>
          </a:xfrm>
          <a:prstGeom prst="rect">
            <a:avLst/>
          </a:prstGeom>
          <a:noFill/>
          <a:ln w="0">
            <a:noFill/>
          </a:ln>
        </p:spPr>
      </p:pic>
      <p:sp>
        <p:nvSpPr>
          <p:cNvPr id="192" name="Text 1"/>
          <p:cNvSpPr/>
          <p:nvPr/>
        </p:nvSpPr>
        <p:spPr>
          <a:xfrm>
            <a:off x="535320" y="7563600"/>
            <a:ext cx="13559400" cy="244440"/>
          </a:xfrm>
          <a:prstGeom prst="rect">
            <a:avLst/>
          </a:prstGeom>
          <a:noFill/>
          <a:ln w="0">
            <a:noFill/>
          </a:ln>
        </p:spPr>
        <p:style>
          <a:lnRef idx="0"/>
          <a:fillRef idx="0"/>
          <a:effectRef idx="0"/>
          <a:fontRef idx="minor"/>
        </p:style>
        <p:txBody>
          <a:bodyPr wrap="none" lIns="0" rIns="0" tIns="0" bIns="0" anchor="t">
            <a:noAutofit/>
          </a:bodyPr>
          <a:p>
            <a:pPr algn="ctr">
              <a:lnSpc>
                <a:spcPts val="1899"/>
              </a:lnSpc>
              <a:tabLst>
                <a:tab algn="l" pos="0"/>
              </a:tabLst>
            </a:pPr>
            <a:r>
              <a:rPr b="0" i="1" lang="en-US" sz="1200" strike="noStrike" u="none">
                <a:solidFill>
                  <a:srgbClr val="272525"/>
                </a:solidFill>
                <a:effectLst/>
                <a:uFillTx/>
                <a:latin typeface="Inter"/>
                <a:ea typeface="Inter"/>
              </a:rPr>
              <a:t>Biểu đồ các thực thể chính</a:t>
            </a:r>
            <a:endParaRPr b="0" lang="en-GB" sz="1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 0"/>
          <p:cNvSpPr/>
          <p:nvPr/>
        </p:nvSpPr>
        <p:spPr>
          <a:xfrm>
            <a:off x="637560" y="501120"/>
            <a:ext cx="4869720" cy="568800"/>
          </a:xfrm>
          <a:prstGeom prst="rect">
            <a:avLst/>
          </a:prstGeom>
          <a:noFill/>
          <a:ln w="0">
            <a:noFill/>
          </a:ln>
        </p:spPr>
        <p:style>
          <a:lnRef idx="0"/>
          <a:fillRef idx="0"/>
          <a:effectRef idx="0"/>
          <a:fontRef idx="minor"/>
        </p:style>
        <p:txBody>
          <a:bodyPr wrap="none" lIns="0" rIns="0" tIns="0" bIns="0" anchor="t">
            <a:noAutofit/>
          </a:bodyPr>
          <a:p>
            <a:pPr>
              <a:lnSpc>
                <a:spcPts val="4450"/>
              </a:lnSpc>
              <a:tabLst>
                <a:tab algn="l" pos="0"/>
              </a:tabLst>
            </a:pPr>
            <a:r>
              <a:rPr b="1" lang="en-US" sz="3550" strike="noStrike" u="none">
                <a:solidFill>
                  <a:srgbClr val="000000"/>
                </a:solidFill>
                <a:effectLst/>
                <a:uFillTx/>
                <a:latin typeface="Inter Bold"/>
                <a:ea typeface="Inter Bold"/>
              </a:rPr>
              <a:t>Lược đồ cơ sở dữ liệu  </a:t>
            </a:r>
            <a:endParaRPr b="0" lang="en-GB" sz="3550" strike="noStrike" u="none">
              <a:solidFill>
                <a:srgbClr val="ffffff"/>
              </a:solidFill>
              <a:effectLst/>
              <a:uFillTx/>
              <a:latin typeface="Arial"/>
            </a:endParaRPr>
          </a:p>
        </p:txBody>
      </p:sp>
      <p:pic>
        <p:nvPicPr>
          <p:cNvPr id="194" name="Image 0" descr="preencoded.png"/>
          <p:cNvPicPr/>
          <p:nvPr/>
        </p:nvPicPr>
        <p:blipFill>
          <a:blip r:embed="rId1"/>
          <a:stretch/>
        </p:blipFill>
        <p:spPr>
          <a:xfrm>
            <a:off x="3220200" y="1434600"/>
            <a:ext cx="8190000" cy="5799960"/>
          </a:xfrm>
          <a:prstGeom prst="rect">
            <a:avLst/>
          </a:prstGeom>
          <a:noFill/>
          <a:ln w="0">
            <a:noFill/>
          </a:ln>
        </p:spPr>
      </p:pic>
      <p:sp>
        <p:nvSpPr>
          <p:cNvPr id="195" name="Text 1"/>
          <p:cNvSpPr/>
          <p:nvPr/>
        </p:nvSpPr>
        <p:spPr>
          <a:xfrm>
            <a:off x="637560" y="7439760"/>
            <a:ext cx="13354920" cy="291240"/>
          </a:xfrm>
          <a:prstGeom prst="rect">
            <a:avLst/>
          </a:prstGeom>
          <a:noFill/>
          <a:ln w="0">
            <a:noFill/>
          </a:ln>
        </p:spPr>
        <p:style>
          <a:lnRef idx="0"/>
          <a:fillRef idx="0"/>
          <a:effectRef idx="0"/>
          <a:fontRef idx="minor"/>
        </p:style>
        <p:txBody>
          <a:bodyPr wrap="none" lIns="0" rIns="0" tIns="0" bIns="0" anchor="t">
            <a:noAutofit/>
          </a:bodyPr>
          <a:p>
            <a:pPr algn="ctr">
              <a:lnSpc>
                <a:spcPts val="2251"/>
              </a:lnSpc>
              <a:tabLst>
                <a:tab algn="l" pos="0"/>
              </a:tabLst>
            </a:pPr>
            <a:r>
              <a:rPr b="0" i="1" lang="en-US" sz="1400" strike="noStrike" u="none">
                <a:solidFill>
                  <a:srgbClr val="272525"/>
                </a:solidFill>
                <a:effectLst/>
                <a:uFillTx/>
                <a:latin typeface="Inter"/>
                <a:ea typeface="Inter"/>
              </a:rPr>
              <a:t>Cơ sở dữ liệu quan hệ </a:t>
            </a:r>
            <a:endParaRPr b="0" lang="en-GB" sz="1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 0"/>
          <p:cNvSpPr/>
          <p:nvPr/>
        </p:nvSpPr>
        <p:spPr>
          <a:xfrm>
            <a:off x="642960" y="505080"/>
            <a:ext cx="7944480" cy="573840"/>
          </a:xfrm>
          <a:prstGeom prst="rect">
            <a:avLst/>
          </a:prstGeom>
          <a:noFill/>
          <a:ln w="0">
            <a:noFill/>
          </a:ln>
        </p:spPr>
        <p:style>
          <a:lnRef idx="0"/>
          <a:fillRef idx="0"/>
          <a:effectRef idx="0"/>
          <a:fontRef idx="minor"/>
        </p:style>
        <p:txBody>
          <a:bodyPr wrap="none" lIns="0" rIns="0" tIns="0" bIns="0" anchor="t">
            <a:noAutofit/>
          </a:bodyPr>
          <a:p>
            <a:pPr>
              <a:lnSpc>
                <a:spcPts val="4501"/>
              </a:lnSpc>
              <a:tabLst>
                <a:tab algn="l" pos="0"/>
              </a:tabLst>
            </a:pPr>
            <a:r>
              <a:rPr b="1" lang="en-US" sz="3600" strike="noStrike" u="none">
                <a:solidFill>
                  <a:srgbClr val="000000"/>
                </a:solidFill>
                <a:effectLst/>
                <a:uFillTx/>
                <a:latin typeface="Inter Bold"/>
                <a:ea typeface="Inter Bold"/>
              </a:rPr>
              <a:t>Tương tác với mô hình ngôn ngữ lớn</a:t>
            </a:r>
            <a:endParaRPr b="0" lang="en-GB" sz="3600" strike="noStrike" u="none">
              <a:solidFill>
                <a:srgbClr val="ffffff"/>
              </a:solidFill>
              <a:effectLst/>
              <a:uFillTx/>
              <a:latin typeface="Arial"/>
            </a:endParaRPr>
          </a:p>
        </p:txBody>
      </p:sp>
      <p:sp>
        <p:nvSpPr>
          <p:cNvPr id="197" name="Text 1"/>
          <p:cNvSpPr/>
          <p:nvPr/>
        </p:nvSpPr>
        <p:spPr>
          <a:xfrm>
            <a:off x="642960" y="1446840"/>
            <a:ext cx="13343760" cy="5871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Hệ thống được thiết kế để tận dụng Mô hình Ngôn ngữ Lớn (LLM) thông qua API gọi hàm của OpenAI cho tương tác tốt hơn và đáng tin cậy hơn do kết quả trả về có cấu trúc</a:t>
            </a:r>
            <a:endParaRPr b="0" lang="en-GB" sz="1400" strike="noStrike" u="none">
              <a:solidFill>
                <a:srgbClr val="ffffff"/>
              </a:solidFill>
              <a:effectLst/>
              <a:uFillTx/>
              <a:latin typeface="Arial"/>
            </a:endParaRPr>
          </a:p>
        </p:txBody>
      </p:sp>
      <p:sp>
        <p:nvSpPr>
          <p:cNvPr id="198" name="Shape 2"/>
          <p:cNvSpPr/>
          <p:nvPr/>
        </p:nvSpPr>
        <p:spPr>
          <a:xfrm>
            <a:off x="7303680" y="2241000"/>
            <a:ext cx="22680" cy="5485680"/>
          </a:xfrm>
          <a:prstGeom prst="roundRect">
            <a:avLst>
              <a:gd name="adj" fmla="val 337587"/>
            </a:avLst>
          </a:prstGeom>
          <a:solidFill>
            <a:srgbClr val="c0c1d7"/>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99" name="Shape 3"/>
          <p:cNvSpPr/>
          <p:nvPr/>
        </p:nvSpPr>
        <p:spPr>
          <a:xfrm>
            <a:off x="6580080" y="2436480"/>
            <a:ext cx="550800" cy="22680"/>
          </a:xfrm>
          <a:prstGeom prst="roundRect">
            <a:avLst>
              <a:gd name="adj" fmla="val 337587"/>
            </a:avLst>
          </a:prstGeom>
          <a:solidFill>
            <a:srgbClr val="c0c1d7"/>
          </a:solidFill>
          <a:ln w="0">
            <a:noFill/>
          </a:ln>
        </p:spPr>
        <p:style>
          <a:lnRef idx="0"/>
          <a:fillRef idx="0"/>
          <a:effectRef idx="0"/>
          <a:fontRef idx="minor"/>
        </p:style>
        <p:txBody>
          <a:bodyPr lIns="90000" rIns="90000" tIns="-28800" bIns="-28800" anchor="t">
            <a:noAutofit/>
          </a:bodyPr>
          <a:p>
            <a:endParaRPr b="0" lang="en-GB" sz="1800" strike="noStrike" u="none">
              <a:solidFill>
                <a:srgbClr val="000000"/>
              </a:solidFill>
              <a:effectLst/>
              <a:uFillTx/>
              <a:latin typeface="Arial"/>
            </a:endParaRPr>
          </a:p>
        </p:txBody>
      </p:sp>
      <p:sp>
        <p:nvSpPr>
          <p:cNvPr id="200" name="Shape 4"/>
          <p:cNvSpPr/>
          <p:nvPr/>
        </p:nvSpPr>
        <p:spPr>
          <a:xfrm>
            <a:off x="7108560" y="2241000"/>
            <a:ext cx="412920" cy="412920"/>
          </a:xfrm>
          <a:prstGeom prst="roundRect">
            <a:avLst>
              <a:gd name="adj" fmla="val 18668"/>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201" name="Image 0" descr="preencoded.png"/>
          <p:cNvPicPr/>
          <p:nvPr/>
        </p:nvPicPr>
        <p:blipFill>
          <a:blip r:embed="rId1"/>
          <a:stretch/>
        </p:blipFill>
        <p:spPr>
          <a:xfrm>
            <a:off x="7177320" y="2275560"/>
            <a:ext cx="275040" cy="344160"/>
          </a:xfrm>
          <a:prstGeom prst="rect">
            <a:avLst/>
          </a:prstGeom>
          <a:noFill/>
          <a:ln w="0">
            <a:noFill/>
          </a:ln>
        </p:spPr>
      </p:pic>
      <p:sp>
        <p:nvSpPr>
          <p:cNvPr id="202" name="Text 5"/>
          <p:cNvSpPr/>
          <p:nvPr/>
        </p:nvSpPr>
        <p:spPr>
          <a:xfrm>
            <a:off x="3033720" y="2304360"/>
            <a:ext cx="3362400" cy="286560"/>
          </a:xfrm>
          <a:prstGeom prst="rect">
            <a:avLst/>
          </a:prstGeom>
          <a:noFill/>
          <a:ln w="0">
            <a:noFill/>
          </a:ln>
        </p:spPr>
        <p:style>
          <a:lnRef idx="0"/>
          <a:fillRef idx="0"/>
          <a:effectRef idx="0"/>
          <a:fontRef idx="minor"/>
        </p:style>
        <p:txBody>
          <a:bodyPr wrap="none" lIns="0" rIns="0" tIns="0" bIns="0" anchor="t">
            <a:noAutofit/>
          </a:bodyPr>
          <a:p>
            <a:pPr algn="r">
              <a:lnSpc>
                <a:spcPts val="2251"/>
              </a:lnSpc>
              <a:tabLst>
                <a:tab algn="l" pos="0"/>
              </a:tabLst>
            </a:pPr>
            <a:r>
              <a:rPr b="1" lang="en-US" sz="1800" strike="noStrike" u="none">
                <a:solidFill>
                  <a:srgbClr val="272525"/>
                </a:solidFill>
                <a:effectLst/>
                <a:uFillTx/>
                <a:latin typeface="Inter Bold"/>
                <a:ea typeface="Inter Bold"/>
              </a:rPr>
              <a:t>Tiếp nhận yêu cầu người dùng</a:t>
            </a:r>
            <a:endParaRPr b="0" lang="en-GB" sz="1800" strike="noStrike" u="none">
              <a:solidFill>
                <a:srgbClr val="ffffff"/>
              </a:solidFill>
              <a:effectLst/>
              <a:uFillTx/>
              <a:latin typeface="Arial"/>
            </a:endParaRPr>
          </a:p>
        </p:txBody>
      </p:sp>
      <p:sp>
        <p:nvSpPr>
          <p:cNvPr id="203" name="Text 6"/>
          <p:cNvSpPr/>
          <p:nvPr/>
        </p:nvSpPr>
        <p:spPr>
          <a:xfrm>
            <a:off x="642960" y="2701440"/>
            <a:ext cx="5753160" cy="587160"/>
          </a:xfrm>
          <a:prstGeom prst="rect">
            <a:avLst/>
          </a:prstGeom>
          <a:noFill/>
          <a:ln w="0">
            <a:noFill/>
          </a:ln>
        </p:spPr>
        <p:style>
          <a:lnRef idx="0"/>
          <a:fillRef idx="0"/>
          <a:effectRef idx="0"/>
          <a:fontRef idx="minor"/>
        </p:style>
        <p:txBody>
          <a:bodyPr lIns="0" rIns="0" tIns="0" bIns="0" anchor="t">
            <a:noAutofit/>
          </a:bodyPr>
          <a:p>
            <a:pPr algn="r">
              <a:lnSpc>
                <a:spcPts val="2299"/>
              </a:lnSpc>
              <a:tabLst>
                <a:tab algn="l" pos="0"/>
              </a:tabLst>
            </a:pPr>
            <a:r>
              <a:rPr b="0" lang="en-US" sz="1400" strike="noStrike" u="none">
                <a:solidFill>
                  <a:srgbClr val="272525"/>
                </a:solidFill>
                <a:effectLst/>
                <a:uFillTx/>
                <a:latin typeface="Inter"/>
                <a:ea typeface="Inter"/>
              </a:rPr>
              <a:t>Người dùng nhập câu hỏi bằng ngôn ngữ tự nhiên qua giao diện, yêu cầu được chuyển đến hệ thống.</a:t>
            </a:r>
            <a:endParaRPr b="0" lang="en-GB" sz="1400" strike="noStrike" u="none">
              <a:solidFill>
                <a:srgbClr val="ffffff"/>
              </a:solidFill>
              <a:effectLst/>
              <a:uFillTx/>
              <a:latin typeface="Arial"/>
            </a:endParaRPr>
          </a:p>
        </p:txBody>
      </p:sp>
      <p:sp>
        <p:nvSpPr>
          <p:cNvPr id="204" name="Shape 7"/>
          <p:cNvSpPr/>
          <p:nvPr/>
        </p:nvSpPr>
        <p:spPr>
          <a:xfrm>
            <a:off x="7499160" y="3538800"/>
            <a:ext cx="550800" cy="22680"/>
          </a:xfrm>
          <a:prstGeom prst="roundRect">
            <a:avLst>
              <a:gd name="adj" fmla="val 337587"/>
            </a:avLst>
          </a:prstGeom>
          <a:solidFill>
            <a:srgbClr val="c0c1d7"/>
          </a:solidFill>
          <a:ln w="0">
            <a:noFill/>
          </a:ln>
        </p:spPr>
        <p:style>
          <a:lnRef idx="0"/>
          <a:fillRef idx="0"/>
          <a:effectRef idx="0"/>
          <a:fontRef idx="minor"/>
        </p:style>
        <p:txBody>
          <a:bodyPr lIns="90000" rIns="90000" tIns="-28800" bIns="-28800" anchor="t">
            <a:noAutofit/>
          </a:bodyPr>
          <a:p>
            <a:endParaRPr b="0" lang="en-GB" sz="1800" strike="noStrike" u="none">
              <a:solidFill>
                <a:srgbClr val="000000"/>
              </a:solidFill>
              <a:effectLst/>
              <a:uFillTx/>
              <a:latin typeface="Arial"/>
            </a:endParaRPr>
          </a:p>
        </p:txBody>
      </p:sp>
      <p:sp>
        <p:nvSpPr>
          <p:cNvPr id="205" name="Shape 8"/>
          <p:cNvSpPr/>
          <p:nvPr/>
        </p:nvSpPr>
        <p:spPr>
          <a:xfrm>
            <a:off x="7108560" y="3343680"/>
            <a:ext cx="412920" cy="412920"/>
          </a:xfrm>
          <a:prstGeom prst="roundRect">
            <a:avLst>
              <a:gd name="adj" fmla="val 18668"/>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206" name="Image 1" descr="preencoded.png"/>
          <p:cNvPicPr/>
          <p:nvPr/>
        </p:nvPicPr>
        <p:blipFill>
          <a:blip r:embed="rId2"/>
          <a:stretch/>
        </p:blipFill>
        <p:spPr>
          <a:xfrm>
            <a:off x="7177320" y="3377880"/>
            <a:ext cx="275040" cy="344160"/>
          </a:xfrm>
          <a:prstGeom prst="rect">
            <a:avLst/>
          </a:prstGeom>
          <a:noFill/>
          <a:ln w="0">
            <a:noFill/>
          </a:ln>
        </p:spPr>
      </p:pic>
      <p:sp>
        <p:nvSpPr>
          <p:cNvPr id="207" name="Text 9"/>
          <p:cNvSpPr/>
          <p:nvPr/>
        </p:nvSpPr>
        <p:spPr>
          <a:xfrm>
            <a:off x="8233920" y="3406680"/>
            <a:ext cx="2296440" cy="2865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272525"/>
                </a:solidFill>
                <a:effectLst/>
                <a:uFillTx/>
                <a:latin typeface="Inter Bold"/>
                <a:ea typeface="Inter Bold"/>
              </a:rPr>
              <a:t>Tương tác với LLM</a:t>
            </a:r>
            <a:endParaRPr b="0" lang="en-GB" sz="1800" strike="noStrike" u="none">
              <a:solidFill>
                <a:srgbClr val="ffffff"/>
              </a:solidFill>
              <a:effectLst/>
              <a:uFillTx/>
              <a:latin typeface="Arial"/>
            </a:endParaRPr>
          </a:p>
        </p:txBody>
      </p:sp>
      <p:sp>
        <p:nvSpPr>
          <p:cNvPr id="208" name="Text 10"/>
          <p:cNvSpPr/>
          <p:nvPr/>
        </p:nvSpPr>
        <p:spPr>
          <a:xfrm>
            <a:off x="8233920" y="3803760"/>
            <a:ext cx="5753160" cy="5871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Yêu cầu được gửi đến LLM qua AIProvider, bao gồm nội dung câu hỏi, bối cảnh và danh sách các công cụ/hàm có thể thực thi.</a:t>
            </a:r>
            <a:endParaRPr b="0" lang="en-GB" sz="1400" strike="noStrike" u="none">
              <a:solidFill>
                <a:srgbClr val="ffffff"/>
              </a:solidFill>
              <a:effectLst/>
              <a:uFillTx/>
              <a:latin typeface="Arial"/>
            </a:endParaRPr>
          </a:p>
        </p:txBody>
      </p:sp>
      <p:sp>
        <p:nvSpPr>
          <p:cNvPr id="209" name="Shape 11"/>
          <p:cNvSpPr/>
          <p:nvPr/>
        </p:nvSpPr>
        <p:spPr>
          <a:xfrm>
            <a:off x="6580080" y="4488840"/>
            <a:ext cx="550800" cy="22680"/>
          </a:xfrm>
          <a:prstGeom prst="roundRect">
            <a:avLst>
              <a:gd name="adj" fmla="val 337587"/>
            </a:avLst>
          </a:prstGeom>
          <a:solidFill>
            <a:srgbClr val="c0c1d7"/>
          </a:solidFill>
          <a:ln w="0">
            <a:noFill/>
          </a:ln>
        </p:spPr>
        <p:style>
          <a:lnRef idx="0"/>
          <a:fillRef idx="0"/>
          <a:effectRef idx="0"/>
          <a:fontRef idx="minor"/>
        </p:style>
        <p:txBody>
          <a:bodyPr lIns="90000" rIns="90000" tIns="-28800" bIns="-28800" anchor="t">
            <a:noAutofit/>
          </a:bodyPr>
          <a:p>
            <a:endParaRPr b="0" lang="en-GB" sz="1800" strike="noStrike" u="none">
              <a:solidFill>
                <a:srgbClr val="000000"/>
              </a:solidFill>
              <a:effectLst/>
              <a:uFillTx/>
              <a:latin typeface="Arial"/>
            </a:endParaRPr>
          </a:p>
        </p:txBody>
      </p:sp>
      <p:sp>
        <p:nvSpPr>
          <p:cNvPr id="210" name="Shape 12"/>
          <p:cNvSpPr/>
          <p:nvPr/>
        </p:nvSpPr>
        <p:spPr>
          <a:xfrm>
            <a:off x="7108560" y="4293720"/>
            <a:ext cx="412920" cy="412920"/>
          </a:xfrm>
          <a:prstGeom prst="roundRect">
            <a:avLst>
              <a:gd name="adj" fmla="val 18668"/>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211" name="Image 2" descr="preencoded.png"/>
          <p:cNvPicPr/>
          <p:nvPr/>
        </p:nvPicPr>
        <p:blipFill>
          <a:blip r:embed="rId3"/>
          <a:stretch/>
        </p:blipFill>
        <p:spPr>
          <a:xfrm>
            <a:off x="7177320" y="4328280"/>
            <a:ext cx="275040" cy="344160"/>
          </a:xfrm>
          <a:prstGeom prst="rect">
            <a:avLst/>
          </a:prstGeom>
          <a:noFill/>
          <a:ln w="0">
            <a:noFill/>
          </a:ln>
        </p:spPr>
      </p:pic>
      <p:sp>
        <p:nvSpPr>
          <p:cNvPr id="212" name="Text 13"/>
          <p:cNvSpPr/>
          <p:nvPr/>
        </p:nvSpPr>
        <p:spPr>
          <a:xfrm>
            <a:off x="3953160" y="4356720"/>
            <a:ext cx="2443320" cy="286560"/>
          </a:xfrm>
          <a:prstGeom prst="rect">
            <a:avLst/>
          </a:prstGeom>
          <a:noFill/>
          <a:ln w="0">
            <a:noFill/>
          </a:ln>
        </p:spPr>
        <p:style>
          <a:lnRef idx="0"/>
          <a:fillRef idx="0"/>
          <a:effectRef idx="0"/>
          <a:fontRef idx="minor"/>
        </p:style>
        <p:txBody>
          <a:bodyPr wrap="none" lIns="0" rIns="0" tIns="0" bIns="0" anchor="t">
            <a:noAutofit/>
          </a:bodyPr>
          <a:p>
            <a:pPr algn="r">
              <a:lnSpc>
                <a:spcPts val="2251"/>
              </a:lnSpc>
              <a:tabLst>
                <a:tab algn="l" pos="0"/>
              </a:tabLst>
            </a:pPr>
            <a:r>
              <a:rPr b="1" lang="en-US" sz="1800" strike="noStrike" u="none">
                <a:solidFill>
                  <a:srgbClr val="272525"/>
                </a:solidFill>
                <a:effectLst/>
                <a:uFillTx/>
                <a:latin typeface="Inter Bold"/>
                <a:ea typeface="Inter Bold"/>
              </a:rPr>
              <a:t>Xử lý yêu cầu bởi LLM</a:t>
            </a:r>
            <a:endParaRPr b="0" lang="en-GB" sz="1800" strike="noStrike" u="none">
              <a:solidFill>
                <a:srgbClr val="ffffff"/>
              </a:solidFill>
              <a:effectLst/>
              <a:uFillTx/>
              <a:latin typeface="Arial"/>
            </a:endParaRPr>
          </a:p>
        </p:txBody>
      </p:sp>
      <p:sp>
        <p:nvSpPr>
          <p:cNvPr id="213" name="Text 14"/>
          <p:cNvSpPr/>
          <p:nvPr/>
        </p:nvSpPr>
        <p:spPr>
          <a:xfrm>
            <a:off x="642960" y="4754160"/>
            <a:ext cx="5753160" cy="587160"/>
          </a:xfrm>
          <a:prstGeom prst="rect">
            <a:avLst/>
          </a:prstGeom>
          <a:noFill/>
          <a:ln w="0">
            <a:noFill/>
          </a:ln>
        </p:spPr>
        <p:style>
          <a:lnRef idx="0"/>
          <a:fillRef idx="0"/>
          <a:effectRef idx="0"/>
          <a:fontRef idx="minor"/>
        </p:style>
        <p:txBody>
          <a:bodyPr lIns="0" rIns="0" tIns="0" bIns="0" anchor="t">
            <a:noAutofit/>
          </a:bodyPr>
          <a:p>
            <a:pPr algn="r">
              <a:lnSpc>
                <a:spcPts val="2299"/>
              </a:lnSpc>
              <a:tabLst>
                <a:tab algn="l" pos="0"/>
              </a:tabLst>
            </a:pPr>
            <a:r>
              <a:rPr b="0" lang="en-US" sz="1400" strike="noStrike" u="none">
                <a:solidFill>
                  <a:srgbClr val="272525"/>
                </a:solidFill>
                <a:effectLst/>
                <a:uFillTx/>
                <a:latin typeface="Inter"/>
                <a:ea typeface="Inter"/>
              </a:rPr>
              <a:t>Hệ thống phân tích kết quả từ LLM để xác định hàm  cần gọi và các tham số tương ứng.</a:t>
            </a:r>
            <a:endParaRPr b="0" lang="en-GB" sz="1400" strike="noStrike" u="none">
              <a:solidFill>
                <a:srgbClr val="ffffff"/>
              </a:solidFill>
              <a:effectLst/>
              <a:uFillTx/>
              <a:latin typeface="Arial"/>
            </a:endParaRPr>
          </a:p>
        </p:txBody>
      </p:sp>
      <p:sp>
        <p:nvSpPr>
          <p:cNvPr id="214" name="Shape 15"/>
          <p:cNvSpPr/>
          <p:nvPr/>
        </p:nvSpPr>
        <p:spPr>
          <a:xfrm>
            <a:off x="7499160" y="5439240"/>
            <a:ext cx="550800" cy="22680"/>
          </a:xfrm>
          <a:prstGeom prst="roundRect">
            <a:avLst>
              <a:gd name="adj" fmla="val 337587"/>
            </a:avLst>
          </a:prstGeom>
          <a:solidFill>
            <a:srgbClr val="c0c1d7"/>
          </a:solidFill>
          <a:ln w="0">
            <a:noFill/>
          </a:ln>
        </p:spPr>
        <p:style>
          <a:lnRef idx="0"/>
          <a:fillRef idx="0"/>
          <a:effectRef idx="0"/>
          <a:fontRef idx="minor"/>
        </p:style>
        <p:txBody>
          <a:bodyPr lIns="90000" rIns="90000" tIns="-28800" bIns="-28800" anchor="t">
            <a:noAutofit/>
          </a:bodyPr>
          <a:p>
            <a:endParaRPr b="0" lang="en-GB" sz="1800" strike="noStrike" u="none">
              <a:solidFill>
                <a:srgbClr val="000000"/>
              </a:solidFill>
              <a:effectLst/>
              <a:uFillTx/>
              <a:latin typeface="Arial"/>
            </a:endParaRPr>
          </a:p>
        </p:txBody>
      </p:sp>
      <p:sp>
        <p:nvSpPr>
          <p:cNvPr id="215" name="Shape 16"/>
          <p:cNvSpPr/>
          <p:nvPr/>
        </p:nvSpPr>
        <p:spPr>
          <a:xfrm>
            <a:off x="7108560" y="5244120"/>
            <a:ext cx="412920" cy="412920"/>
          </a:xfrm>
          <a:prstGeom prst="roundRect">
            <a:avLst>
              <a:gd name="adj" fmla="val 18668"/>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216" name="Image 3" descr="preencoded.png"/>
          <p:cNvPicPr/>
          <p:nvPr/>
        </p:nvPicPr>
        <p:blipFill>
          <a:blip r:embed="rId4"/>
          <a:stretch/>
        </p:blipFill>
        <p:spPr>
          <a:xfrm>
            <a:off x="7177320" y="5278320"/>
            <a:ext cx="275040" cy="344160"/>
          </a:xfrm>
          <a:prstGeom prst="rect">
            <a:avLst/>
          </a:prstGeom>
          <a:noFill/>
          <a:ln w="0">
            <a:noFill/>
          </a:ln>
        </p:spPr>
      </p:pic>
      <p:sp>
        <p:nvSpPr>
          <p:cNvPr id="217" name="Text 17"/>
          <p:cNvSpPr/>
          <p:nvPr/>
        </p:nvSpPr>
        <p:spPr>
          <a:xfrm>
            <a:off x="8233920" y="5307120"/>
            <a:ext cx="3979080" cy="2865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272525"/>
                </a:solidFill>
                <a:effectLst/>
                <a:uFillTx/>
                <a:latin typeface="Inter Bold"/>
                <a:ea typeface="Inter Bold"/>
              </a:rPr>
              <a:t>Thực thi yêu cầu và thu thập dữ liệu</a:t>
            </a:r>
            <a:endParaRPr b="0" lang="en-GB" sz="1800" strike="noStrike" u="none">
              <a:solidFill>
                <a:srgbClr val="ffffff"/>
              </a:solidFill>
              <a:effectLst/>
              <a:uFillTx/>
              <a:latin typeface="Arial"/>
            </a:endParaRPr>
          </a:p>
        </p:txBody>
      </p:sp>
      <p:sp>
        <p:nvSpPr>
          <p:cNvPr id="218" name="Text 18"/>
          <p:cNvSpPr/>
          <p:nvPr/>
        </p:nvSpPr>
        <p:spPr>
          <a:xfrm>
            <a:off x="8233920" y="5704200"/>
            <a:ext cx="5753160" cy="5871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Hệ thống thực thi hàm hoặc câu lệnh SQL (sau khi kiểm tra phân quyền) để lấy dữ liệu cần thiết.</a:t>
            </a:r>
            <a:endParaRPr b="0" lang="en-GB" sz="1400" strike="noStrike" u="none">
              <a:solidFill>
                <a:srgbClr val="ffffff"/>
              </a:solidFill>
              <a:effectLst/>
              <a:uFillTx/>
              <a:latin typeface="Arial"/>
            </a:endParaRPr>
          </a:p>
        </p:txBody>
      </p:sp>
      <p:sp>
        <p:nvSpPr>
          <p:cNvPr id="219" name="Shape 19"/>
          <p:cNvSpPr/>
          <p:nvPr/>
        </p:nvSpPr>
        <p:spPr>
          <a:xfrm>
            <a:off x="6580080" y="6389640"/>
            <a:ext cx="550800" cy="22680"/>
          </a:xfrm>
          <a:prstGeom prst="roundRect">
            <a:avLst>
              <a:gd name="adj" fmla="val 337587"/>
            </a:avLst>
          </a:prstGeom>
          <a:solidFill>
            <a:srgbClr val="c0c1d7"/>
          </a:solidFill>
          <a:ln w="0">
            <a:noFill/>
          </a:ln>
        </p:spPr>
        <p:style>
          <a:lnRef idx="0"/>
          <a:fillRef idx="0"/>
          <a:effectRef idx="0"/>
          <a:fontRef idx="minor"/>
        </p:style>
        <p:txBody>
          <a:bodyPr lIns="90000" rIns="90000" tIns="-28800" bIns="-28800" anchor="t">
            <a:noAutofit/>
          </a:bodyPr>
          <a:p>
            <a:endParaRPr b="0" lang="en-GB" sz="1800" strike="noStrike" u="none">
              <a:solidFill>
                <a:srgbClr val="000000"/>
              </a:solidFill>
              <a:effectLst/>
              <a:uFillTx/>
              <a:latin typeface="Arial"/>
            </a:endParaRPr>
          </a:p>
        </p:txBody>
      </p:sp>
      <p:sp>
        <p:nvSpPr>
          <p:cNvPr id="220" name="Shape 20"/>
          <p:cNvSpPr/>
          <p:nvPr/>
        </p:nvSpPr>
        <p:spPr>
          <a:xfrm>
            <a:off x="7108560" y="6194160"/>
            <a:ext cx="412920" cy="412920"/>
          </a:xfrm>
          <a:prstGeom prst="roundRect">
            <a:avLst>
              <a:gd name="adj" fmla="val 18668"/>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221" name="Image 4" descr="preencoded.png"/>
          <p:cNvPicPr/>
          <p:nvPr/>
        </p:nvPicPr>
        <p:blipFill>
          <a:blip r:embed="rId5"/>
          <a:stretch/>
        </p:blipFill>
        <p:spPr>
          <a:xfrm>
            <a:off x="7177320" y="6228720"/>
            <a:ext cx="275040" cy="344160"/>
          </a:xfrm>
          <a:prstGeom prst="rect">
            <a:avLst/>
          </a:prstGeom>
          <a:noFill/>
          <a:ln w="0">
            <a:noFill/>
          </a:ln>
        </p:spPr>
      </p:pic>
      <p:sp>
        <p:nvSpPr>
          <p:cNvPr id="222" name="Text 21"/>
          <p:cNvSpPr/>
          <p:nvPr/>
        </p:nvSpPr>
        <p:spPr>
          <a:xfrm>
            <a:off x="3761280" y="6257160"/>
            <a:ext cx="2634840" cy="286560"/>
          </a:xfrm>
          <a:prstGeom prst="rect">
            <a:avLst/>
          </a:prstGeom>
          <a:noFill/>
          <a:ln w="0">
            <a:noFill/>
          </a:ln>
        </p:spPr>
        <p:style>
          <a:lnRef idx="0"/>
          <a:fillRef idx="0"/>
          <a:effectRef idx="0"/>
          <a:fontRef idx="minor"/>
        </p:style>
        <p:txBody>
          <a:bodyPr wrap="none" lIns="0" rIns="0" tIns="0" bIns="0" anchor="t">
            <a:noAutofit/>
          </a:bodyPr>
          <a:p>
            <a:pPr algn="r">
              <a:lnSpc>
                <a:spcPts val="2251"/>
              </a:lnSpc>
              <a:tabLst>
                <a:tab algn="l" pos="0"/>
              </a:tabLst>
            </a:pPr>
            <a:r>
              <a:rPr b="1" lang="en-US" sz="1800" strike="noStrike" u="none">
                <a:solidFill>
                  <a:srgbClr val="272525"/>
                </a:solidFill>
                <a:effectLst/>
                <a:uFillTx/>
                <a:latin typeface="Inter Bold"/>
                <a:ea typeface="Inter Bold"/>
              </a:rPr>
              <a:t>Tạo phản hồi và hiển thị</a:t>
            </a:r>
            <a:endParaRPr b="0" lang="en-GB" sz="1800" strike="noStrike" u="none">
              <a:solidFill>
                <a:srgbClr val="ffffff"/>
              </a:solidFill>
              <a:effectLst/>
              <a:uFillTx/>
              <a:latin typeface="Arial"/>
            </a:endParaRPr>
          </a:p>
        </p:txBody>
      </p:sp>
      <p:sp>
        <p:nvSpPr>
          <p:cNvPr id="223" name="Text 22"/>
          <p:cNvSpPr/>
          <p:nvPr/>
        </p:nvSpPr>
        <p:spPr>
          <a:xfrm>
            <a:off x="642960" y="6654600"/>
            <a:ext cx="5753160" cy="587160"/>
          </a:xfrm>
          <a:prstGeom prst="rect">
            <a:avLst/>
          </a:prstGeom>
          <a:noFill/>
          <a:ln w="0">
            <a:noFill/>
          </a:ln>
        </p:spPr>
        <p:style>
          <a:lnRef idx="0"/>
          <a:fillRef idx="0"/>
          <a:effectRef idx="0"/>
          <a:fontRef idx="minor"/>
        </p:style>
        <p:txBody>
          <a:bodyPr lIns="0" rIns="0" tIns="0" bIns="0" anchor="t">
            <a:noAutofit/>
          </a:bodyPr>
          <a:p>
            <a:pPr algn="r">
              <a:lnSpc>
                <a:spcPts val="2299"/>
              </a:lnSpc>
              <a:tabLst>
                <a:tab algn="l" pos="0"/>
              </a:tabLst>
            </a:pPr>
            <a:r>
              <a:rPr b="0" lang="en-US" sz="1400" strike="noStrike" u="none">
                <a:solidFill>
                  <a:srgbClr val="272525"/>
                </a:solidFill>
                <a:effectLst/>
                <a:uFillTx/>
                <a:latin typeface="Inter"/>
                <a:ea typeface="Inter"/>
              </a:rPr>
              <a:t>LLM tạo câu trả lời dựa trên dữ liệu thu thập, phản hồi được truyền về giao diện người dùng dưới dạng luồng dữ liệu.</a:t>
            </a:r>
            <a:endParaRPr b="0" lang="en-GB" sz="1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 0"/>
          <p:cNvSpPr/>
          <p:nvPr/>
        </p:nvSpPr>
        <p:spPr>
          <a:xfrm>
            <a:off x="642960" y="505440"/>
            <a:ext cx="4593600" cy="573840"/>
          </a:xfrm>
          <a:prstGeom prst="rect">
            <a:avLst/>
          </a:prstGeom>
          <a:noFill/>
          <a:ln w="0">
            <a:noFill/>
          </a:ln>
        </p:spPr>
        <p:style>
          <a:lnRef idx="0"/>
          <a:fillRef idx="0"/>
          <a:effectRef idx="0"/>
          <a:fontRef idx="minor"/>
        </p:style>
        <p:txBody>
          <a:bodyPr wrap="none" lIns="0" rIns="0" tIns="0" bIns="0" anchor="t">
            <a:noAutofit/>
          </a:bodyPr>
          <a:p>
            <a:pPr>
              <a:lnSpc>
                <a:spcPts val="4501"/>
              </a:lnSpc>
              <a:tabLst>
                <a:tab algn="l" pos="0"/>
              </a:tabLst>
            </a:pPr>
            <a:r>
              <a:rPr b="1" lang="en-US" sz="3600" strike="noStrike" u="none">
                <a:solidFill>
                  <a:srgbClr val="000000"/>
                </a:solidFill>
                <a:effectLst/>
                <a:uFillTx/>
                <a:latin typeface="Inter Bold"/>
                <a:ea typeface="Inter Bold"/>
              </a:rPr>
              <a:t>Quy tắc phân quyền</a:t>
            </a:r>
            <a:endParaRPr b="0" lang="en-GB" sz="3600" strike="noStrike" u="none">
              <a:solidFill>
                <a:srgbClr val="ffffff"/>
              </a:solidFill>
              <a:effectLst/>
              <a:uFillTx/>
              <a:latin typeface="Arial"/>
            </a:endParaRPr>
          </a:p>
        </p:txBody>
      </p:sp>
      <p:sp>
        <p:nvSpPr>
          <p:cNvPr id="225" name="Text 1"/>
          <p:cNvSpPr/>
          <p:nvPr/>
        </p:nvSpPr>
        <p:spPr>
          <a:xfrm>
            <a:off x="642960" y="1446840"/>
            <a:ext cx="1334376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Do hệ thống tương tác trực tiếp với cơ sở dữ liệu thường xuyên nên ta xây dựng bộ quy tắc phân quyền theo các bảng thay vì theo miền nghiệp vụ</a:t>
            </a:r>
            <a:endParaRPr b="0" lang="en-GB" sz="1400" strike="noStrike" u="none">
              <a:solidFill>
                <a:srgbClr val="ffffff"/>
              </a:solidFill>
              <a:effectLst/>
              <a:uFillTx/>
              <a:latin typeface="Arial"/>
            </a:endParaRPr>
          </a:p>
        </p:txBody>
      </p:sp>
      <p:sp>
        <p:nvSpPr>
          <p:cNvPr id="226" name="Shape 2"/>
          <p:cNvSpPr/>
          <p:nvPr/>
        </p:nvSpPr>
        <p:spPr>
          <a:xfrm>
            <a:off x="642960" y="1947240"/>
            <a:ext cx="13343760" cy="5779080"/>
          </a:xfrm>
          <a:prstGeom prst="roundRect">
            <a:avLst>
              <a:gd name="adj" fmla="val 1335"/>
            </a:avLst>
          </a:prstGeom>
          <a:noFill/>
          <a:ln w="7620">
            <a:solidFill>
              <a:srgbClr val="000000">
                <a:alpha val="8000"/>
              </a:srgbClr>
            </a:solidFill>
            <a:round/>
          </a:ln>
        </p:spPr>
        <p:style>
          <a:lnRef idx="0"/>
          <a:fillRef idx="0"/>
          <a:effectRef idx="0"/>
          <a:fontRef idx="minor"/>
        </p:style>
        <p:txBody>
          <a:bodyPr lIns="90000" rIns="90000" tIns="45000" bIns="45000" anchor="t">
            <a:noAutofit/>
          </a:bodyPr>
          <a:p>
            <a:endParaRPr b="0" lang="en-GB" sz="1800" strike="noStrike" u="none">
              <a:solidFill>
                <a:srgbClr val="ffffff"/>
              </a:solidFill>
              <a:effectLst/>
              <a:uFillTx/>
              <a:latin typeface="Arial"/>
            </a:endParaRPr>
          </a:p>
        </p:txBody>
      </p:sp>
      <p:sp>
        <p:nvSpPr>
          <p:cNvPr id="227" name="Shape 3"/>
          <p:cNvSpPr/>
          <p:nvPr/>
        </p:nvSpPr>
        <p:spPr>
          <a:xfrm>
            <a:off x="650520" y="1955160"/>
            <a:ext cx="13327200" cy="5292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28" name="Text 4"/>
          <p:cNvSpPr/>
          <p:nvPr/>
        </p:nvSpPr>
        <p:spPr>
          <a:xfrm>
            <a:off x="835920" y="2072880"/>
            <a:ext cx="40705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00" strike="noStrike" u="none">
                <a:solidFill>
                  <a:srgbClr val="272525"/>
                </a:solidFill>
                <a:effectLst/>
                <a:uFillTx/>
                <a:latin typeface="Inter"/>
                <a:ea typeface="Inter"/>
              </a:rPr>
              <a:t>Bảng</a:t>
            </a:r>
            <a:endParaRPr b="0" lang="en-GB" sz="1400" strike="noStrike" u="none">
              <a:solidFill>
                <a:srgbClr val="ffffff"/>
              </a:solidFill>
              <a:effectLst/>
              <a:uFillTx/>
              <a:latin typeface="Arial"/>
            </a:endParaRPr>
          </a:p>
        </p:txBody>
      </p:sp>
      <p:sp>
        <p:nvSpPr>
          <p:cNvPr id="229" name="Text 5"/>
          <p:cNvSpPr/>
          <p:nvPr/>
        </p:nvSpPr>
        <p:spPr>
          <a:xfrm>
            <a:off x="5281920" y="2072880"/>
            <a:ext cx="406656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00" strike="noStrike" u="none">
                <a:solidFill>
                  <a:srgbClr val="272525"/>
                </a:solidFill>
                <a:effectLst/>
                <a:uFillTx/>
                <a:latin typeface="Inter"/>
                <a:ea typeface="Inter"/>
              </a:rPr>
              <a:t>Quyền truy cập của sinh viên</a:t>
            </a:r>
            <a:endParaRPr b="0" lang="en-GB" sz="1400" strike="noStrike" u="none">
              <a:solidFill>
                <a:srgbClr val="ffffff"/>
              </a:solidFill>
              <a:effectLst/>
              <a:uFillTx/>
              <a:latin typeface="Arial"/>
            </a:endParaRPr>
          </a:p>
        </p:txBody>
      </p:sp>
      <p:sp>
        <p:nvSpPr>
          <p:cNvPr id="230" name="Text 6"/>
          <p:cNvSpPr/>
          <p:nvPr/>
        </p:nvSpPr>
        <p:spPr>
          <a:xfrm>
            <a:off x="9723960" y="2072880"/>
            <a:ext cx="40705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00" strike="noStrike" u="none">
                <a:solidFill>
                  <a:srgbClr val="272525"/>
                </a:solidFill>
                <a:effectLst/>
                <a:uFillTx/>
                <a:latin typeface="Inter"/>
                <a:ea typeface="Inter"/>
              </a:rPr>
              <a:t>Quyền truy cập của giảng viên</a:t>
            </a:r>
            <a:endParaRPr b="0" lang="en-GB" sz="1400" strike="noStrike" u="none">
              <a:solidFill>
                <a:srgbClr val="ffffff"/>
              </a:solidFill>
              <a:effectLst/>
              <a:uFillTx/>
              <a:latin typeface="Arial"/>
            </a:endParaRPr>
          </a:p>
        </p:txBody>
      </p:sp>
      <p:sp>
        <p:nvSpPr>
          <p:cNvPr id="231" name="Shape 7"/>
          <p:cNvSpPr/>
          <p:nvPr/>
        </p:nvSpPr>
        <p:spPr>
          <a:xfrm>
            <a:off x="650520" y="2484720"/>
            <a:ext cx="13327200" cy="111708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ffffff"/>
              </a:solidFill>
              <a:effectLst/>
              <a:uFillTx/>
              <a:latin typeface="Arial"/>
            </a:endParaRPr>
          </a:p>
        </p:txBody>
      </p:sp>
      <p:sp>
        <p:nvSpPr>
          <p:cNvPr id="232" name="Text 8"/>
          <p:cNvSpPr/>
          <p:nvPr/>
        </p:nvSpPr>
        <p:spPr>
          <a:xfrm>
            <a:off x="835920" y="2602440"/>
            <a:ext cx="4070520" cy="88128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falculty, program, course, course_program, course_class_schedule, course_schedule_instructor</a:t>
            </a:r>
            <a:endParaRPr b="0" lang="en-GB" sz="1400" strike="noStrike" u="none">
              <a:solidFill>
                <a:srgbClr val="ffffff"/>
              </a:solidFill>
              <a:effectLst/>
              <a:uFillTx/>
              <a:latin typeface="Arial"/>
            </a:endParaRPr>
          </a:p>
        </p:txBody>
      </p:sp>
      <p:sp>
        <p:nvSpPr>
          <p:cNvPr id="233" name="Text 9"/>
          <p:cNvSpPr/>
          <p:nvPr/>
        </p:nvSpPr>
        <p:spPr>
          <a:xfrm>
            <a:off x="5281920" y="2602440"/>
            <a:ext cx="406656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Công khai</a:t>
            </a:r>
            <a:endParaRPr b="0" lang="en-GB" sz="1400" strike="noStrike" u="none">
              <a:solidFill>
                <a:srgbClr val="ffffff"/>
              </a:solidFill>
              <a:effectLst/>
              <a:uFillTx/>
              <a:latin typeface="Arial"/>
            </a:endParaRPr>
          </a:p>
        </p:txBody>
      </p:sp>
      <p:sp>
        <p:nvSpPr>
          <p:cNvPr id="234" name="Text 10"/>
          <p:cNvSpPr/>
          <p:nvPr/>
        </p:nvSpPr>
        <p:spPr>
          <a:xfrm>
            <a:off x="9723960" y="2602440"/>
            <a:ext cx="40705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Công khai</a:t>
            </a:r>
            <a:endParaRPr b="0" lang="en-GB" sz="1400" strike="noStrike" u="none">
              <a:solidFill>
                <a:srgbClr val="ffffff"/>
              </a:solidFill>
              <a:effectLst/>
              <a:uFillTx/>
              <a:latin typeface="Arial"/>
            </a:endParaRPr>
          </a:p>
        </p:txBody>
      </p:sp>
      <p:sp>
        <p:nvSpPr>
          <p:cNvPr id="235" name="Shape 11"/>
          <p:cNvSpPr/>
          <p:nvPr/>
        </p:nvSpPr>
        <p:spPr>
          <a:xfrm>
            <a:off x="650520" y="3601800"/>
            <a:ext cx="13327200" cy="8229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36" name="Text 12"/>
          <p:cNvSpPr/>
          <p:nvPr/>
        </p:nvSpPr>
        <p:spPr>
          <a:xfrm>
            <a:off x="835920" y="3719880"/>
            <a:ext cx="40705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student</a:t>
            </a:r>
            <a:endParaRPr b="0" lang="en-GB" sz="1400" strike="noStrike" u="none">
              <a:solidFill>
                <a:srgbClr val="ffffff"/>
              </a:solidFill>
              <a:effectLst/>
              <a:uFillTx/>
              <a:latin typeface="Arial"/>
            </a:endParaRPr>
          </a:p>
        </p:txBody>
      </p:sp>
      <p:sp>
        <p:nvSpPr>
          <p:cNvPr id="237" name="Text 13"/>
          <p:cNvSpPr/>
          <p:nvPr/>
        </p:nvSpPr>
        <p:spPr>
          <a:xfrm>
            <a:off x="5281920" y="3719880"/>
            <a:ext cx="406656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Chỉ truy cập thông tin cá nhân của chính mình</a:t>
            </a:r>
            <a:endParaRPr b="0" lang="en-GB" sz="1400" strike="noStrike" u="none">
              <a:solidFill>
                <a:srgbClr val="ffffff"/>
              </a:solidFill>
              <a:effectLst/>
              <a:uFillTx/>
              <a:latin typeface="Arial"/>
            </a:endParaRPr>
          </a:p>
        </p:txBody>
      </p:sp>
      <p:sp>
        <p:nvSpPr>
          <p:cNvPr id="238" name="Text 14"/>
          <p:cNvSpPr/>
          <p:nvPr/>
        </p:nvSpPr>
        <p:spPr>
          <a:xfrm>
            <a:off x="9723960" y="3719880"/>
            <a:ext cx="4070520" cy="5871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Truy cập thông tin học sinh trong lớp giảng dạy hoặc cố vấn</a:t>
            </a:r>
            <a:endParaRPr b="0" lang="en-GB" sz="1400" strike="noStrike" u="none">
              <a:solidFill>
                <a:srgbClr val="ffffff"/>
              </a:solidFill>
              <a:effectLst/>
              <a:uFillTx/>
              <a:latin typeface="Arial"/>
            </a:endParaRPr>
          </a:p>
        </p:txBody>
      </p:sp>
      <p:sp>
        <p:nvSpPr>
          <p:cNvPr id="239" name="Shape 15"/>
          <p:cNvSpPr/>
          <p:nvPr/>
        </p:nvSpPr>
        <p:spPr>
          <a:xfrm>
            <a:off x="650520" y="4425480"/>
            <a:ext cx="13327200" cy="82296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ffffff"/>
              </a:solidFill>
              <a:effectLst/>
              <a:uFillTx/>
              <a:latin typeface="Arial"/>
            </a:endParaRPr>
          </a:p>
        </p:txBody>
      </p:sp>
      <p:sp>
        <p:nvSpPr>
          <p:cNvPr id="240" name="Text 16"/>
          <p:cNvSpPr/>
          <p:nvPr/>
        </p:nvSpPr>
        <p:spPr>
          <a:xfrm>
            <a:off x="835920" y="4543200"/>
            <a:ext cx="40705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professor</a:t>
            </a:r>
            <a:endParaRPr b="0" lang="en-GB" sz="1400" strike="noStrike" u="none">
              <a:solidFill>
                <a:srgbClr val="ffffff"/>
              </a:solidFill>
              <a:effectLst/>
              <a:uFillTx/>
              <a:latin typeface="Arial"/>
            </a:endParaRPr>
          </a:p>
        </p:txBody>
      </p:sp>
      <p:sp>
        <p:nvSpPr>
          <p:cNvPr id="241" name="Text 17"/>
          <p:cNvSpPr/>
          <p:nvPr/>
        </p:nvSpPr>
        <p:spPr>
          <a:xfrm>
            <a:off x="5281920" y="4543200"/>
            <a:ext cx="4066560" cy="5871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Chỉ truy cập thông tin giảng viên giảng dạy mình hoặc cố vấn mình</a:t>
            </a:r>
            <a:endParaRPr b="0" lang="en-GB" sz="1400" strike="noStrike" u="none">
              <a:solidFill>
                <a:srgbClr val="ffffff"/>
              </a:solidFill>
              <a:effectLst/>
              <a:uFillTx/>
              <a:latin typeface="Arial"/>
            </a:endParaRPr>
          </a:p>
        </p:txBody>
      </p:sp>
      <p:sp>
        <p:nvSpPr>
          <p:cNvPr id="242" name="Text 18"/>
          <p:cNvSpPr/>
          <p:nvPr/>
        </p:nvSpPr>
        <p:spPr>
          <a:xfrm>
            <a:off x="9723960" y="4543200"/>
            <a:ext cx="40705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Chỉ truy cập thông tin cá nhân của chính mình</a:t>
            </a:r>
            <a:endParaRPr b="0" lang="en-GB" sz="1400" strike="noStrike" u="none">
              <a:solidFill>
                <a:srgbClr val="ffffff"/>
              </a:solidFill>
              <a:effectLst/>
              <a:uFillTx/>
              <a:latin typeface="Arial"/>
            </a:endParaRPr>
          </a:p>
        </p:txBody>
      </p:sp>
      <p:sp>
        <p:nvSpPr>
          <p:cNvPr id="243" name="Shape 19"/>
          <p:cNvSpPr/>
          <p:nvPr/>
        </p:nvSpPr>
        <p:spPr>
          <a:xfrm>
            <a:off x="650520" y="5248800"/>
            <a:ext cx="13327200" cy="8229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44" name="Text 20"/>
          <p:cNvSpPr/>
          <p:nvPr/>
        </p:nvSpPr>
        <p:spPr>
          <a:xfrm>
            <a:off x="835920" y="5366520"/>
            <a:ext cx="40705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administrative_class</a:t>
            </a:r>
            <a:endParaRPr b="0" lang="en-GB" sz="1400" strike="noStrike" u="none">
              <a:solidFill>
                <a:srgbClr val="ffffff"/>
              </a:solidFill>
              <a:effectLst/>
              <a:uFillTx/>
              <a:latin typeface="Arial"/>
            </a:endParaRPr>
          </a:p>
        </p:txBody>
      </p:sp>
      <p:sp>
        <p:nvSpPr>
          <p:cNvPr id="245" name="Text 21"/>
          <p:cNvSpPr/>
          <p:nvPr/>
        </p:nvSpPr>
        <p:spPr>
          <a:xfrm>
            <a:off x="5281920" y="5366520"/>
            <a:ext cx="406656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Chỉ truy cập thông tin lớp hành chính của mình</a:t>
            </a:r>
            <a:endParaRPr b="0" lang="en-GB" sz="1400" strike="noStrike" u="none">
              <a:solidFill>
                <a:srgbClr val="ffffff"/>
              </a:solidFill>
              <a:effectLst/>
              <a:uFillTx/>
              <a:latin typeface="Arial"/>
            </a:endParaRPr>
          </a:p>
        </p:txBody>
      </p:sp>
      <p:sp>
        <p:nvSpPr>
          <p:cNvPr id="246" name="Text 22"/>
          <p:cNvSpPr/>
          <p:nvPr/>
        </p:nvSpPr>
        <p:spPr>
          <a:xfrm>
            <a:off x="9723960" y="5366520"/>
            <a:ext cx="4070520" cy="5871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Chỉ truy cập thông tin lớp hành chính mình cố vấn</a:t>
            </a:r>
            <a:endParaRPr b="0" lang="en-GB" sz="1400" strike="noStrike" u="none">
              <a:solidFill>
                <a:srgbClr val="ffffff"/>
              </a:solidFill>
              <a:effectLst/>
              <a:uFillTx/>
              <a:latin typeface="Arial"/>
            </a:endParaRPr>
          </a:p>
        </p:txBody>
      </p:sp>
      <p:sp>
        <p:nvSpPr>
          <p:cNvPr id="247" name="Shape 23"/>
          <p:cNvSpPr/>
          <p:nvPr/>
        </p:nvSpPr>
        <p:spPr>
          <a:xfrm>
            <a:off x="650520" y="6072120"/>
            <a:ext cx="13327200" cy="82296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ffffff"/>
              </a:solidFill>
              <a:effectLst/>
              <a:uFillTx/>
              <a:latin typeface="Arial"/>
            </a:endParaRPr>
          </a:p>
        </p:txBody>
      </p:sp>
      <p:sp>
        <p:nvSpPr>
          <p:cNvPr id="248" name="Text 24"/>
          <p:cNvSpPr/>
          <p:nvPr/>
        </p:nvSpPr>
        <p:spPr>
          <a:xfrm>
            <a:off x="835920" y="6190200"/>
            <a:ext cx="40705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course_class_enrollment</a:t>
            </a:r>
            <a:endParaRPr b="0" lang="en-GB" sz="1400" strike="noStrike" u="none">
              <a:solidFill>
                <a:srgbClr val="ffffff"/>
              </a:solidFill>
              <a:effectLst/>
              <a:uFillTx/>
              <a:latin typeface="Arial"/>
            </a:endParaRPr>
          </a:p>
        </p:txBody>
      </p:sp>
      <p:sp>
        <p:nvSpPr>
          <p:cNvPr id="249" name="Text 25"/>
          <p:cNvSpPr/>
          <p:nvPr/>
        </p:nvSpPr>
        <p:spPr>
          <a:xfrm>
            <a:off x="5281920" y="6190200"/>
            <a:ext cx="406656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Chỉ xem thông tin đăng ký và điểm của mình</a:t>
            </a:r>
            <a:endParaRPr b="0" lang="en-GB" sz="1400" strike="noStrike" u="none">
              <a:solidFill>
                <a:srgbClr val="ffffff"/>
              </a:solidFill>
              <a:effectLst/>
              <a:uFillTx/>
              <a:latin typeface="Arial"/>
            </a:endParaRPr>
          </a:p>
        </p:txBody>
      </p:sp>
      <p:sp>
        <p:nvSpPr>
          <p:cNvPr id="250" name="Text 26"/>
          <p:cNvSpPr/>
          <p:nvPr/>
        </p:nvSpPr>
        <p:spPr>
          <a:xfrm>
            <a:off x="9723960" y="6190200"/>
            <a:ext cx="4070520" cy="5871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Xem thông tin học sinh mình cố vấn hoặc trong lớp giảng dạy</a:t>
            </a:r>
            <a:endParaRPr b="0" lang="en-GB" sz="1400" strike="noStrike" u="none">
              <a:solidFill>
                <a:srgbClr val="ffffff"/>
              </a:solidFill>
              <a:effectLst/>
              <a:uFillTx/>
              <a:latin typeface="Arial"/>
            </a:endParaRPr>
          </a:p>
        </p:txBody>
      </p:sp>
      <p:sp>
        <p:nvSpPr>
          <p:cNvPr id="251" name="Shape 27"/>
          <p:cNvSpPr/>
          <p:nvPr/>
        </p:nvSpPr>
        <p:spPr>
          <a:xfrm>
            <a:off x="650520" y="6895800"/>
            <a:ext cx="13327200" cy="8229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52" name="Text 28"/>
          <p:cNvSpPr/>
          <p:nvPr/>
        </p:nvSpPr>
        <p:spPr>
          <a:xfrm>
            <a:off x="835920" y="7013520"/>
            <a:ext cx="40705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student_course_class _schedule</a:t>
            </a:r>
            <a:endParaRPr b="0" lang="en-GB" sz="1400" strike="noStrike" u="none">
              <a:solidFill>
                <a:srgbClr val="ffffff"/>
              </a:solidFill>
              <a:effectLst/>
              <a:uFillTx/>
              <a:latin typeface="Arial"/>
            </a:endParaRPr>
          </a:p>
        </p:txBody>
      </p:sp>
      <p:sp>
        <p:nvSpPr>
          <p:cNvPr id="253" name="Text 29"/>
          <p:cNvSpPr/>
          <p:nvPr/>
        </p:nvSpPr>
        <p:spPr>
          <a:xfrm>
            <a:off x="5281920" y="7013520"/>
            <a:ext cx="406656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Chỉ xem lịch học của mình</a:t>
            </a:r>
            <a:endParaRPr b="0" lang="en-GB" sz="1400" strike="noStrike" u="none">
              <a:solidFill>
                <a:srgbClr val="ffffff"/>
              </a:solidFill>
              <a:effectLst/>
              <a:uFillTx/>
              <a:latin typeface="Arial"/>
            </a:endParaRPr>
          </a:p>
        </p:txBody>
      </p:sp>
      <p:sp>
        <p:nvSpPr>
          <p:cNvPr id="254" name="Text 30"/>
          <p:cNvSpPr/>
          <p:nvPr/>
        </p:nvSpPr>
        <p:spPr>
          <a:xfrm>
            <a:off x="9723960" y="7013520"/>
            <a:ext cx="4070520" cy="5871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00" strike="noStrike" u="none">
                <a:solidFill>
                  <a:srgbClr val="272525"/>
                </a:solidFill>
                <a:effectLst/>
                <a:uFillTx/>
                <a:latin typeface="Inter"/>
                <a:ea typeface="Inter"/>
              </a:rPr>
              <a:t>Xem lịch học và sinh viên của lớp mình đứng lớp hoặc sinh viên mình cố vấn</a:t>
            </a:r>
            <a:endParaRPr b="0" lang="en-GB" sz="1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 0"/>
          <p:cNvSpPr/>
          <p:nvPr/>
        </p:nvSpPr>
        <p:spPr>
          <a:xfrm>
            <a:off x="762120" y="600480"/>
            <a:ext cx="6131160" cy="680040"/>
          </a:xfrm>
          <a:prstGeom prst="rect">
            <a:avLst/>
          </a:prstGeom>
          <a:noFill/>
          <a:ln w="0">
            <a:noFill/>
          </a:ln>
        </p:spPr>
        <p:style>
          <a:lnRef idx="0"/>
          <a:fillRef idx="0"/>
          <a:effectRef idx="0"/>
          <a:fontRef idx="minor"/>
        </p:style>
        <p:txBody>
          <a:bodyPr wrap="none" lIns="0" rIns="0" tIns="0" bIns="0" anchor="t">
            <a:noAutofit/>
          </a:bodyPr>
          <a:p>
            <a:pPr>
              <a:lnSpc>
                <a:spcPts val="5349"/>
              </a:lnSpc>
              <a:tabLst>
                <a:tab algn="l" pos="0"/>
              </a:tabLst>
            </a:pPr>
            <a:r>
              <a:rPr b="1" lang="en-US" sz="4250" strike="noStrike" u="none">
                <a:solidFill>
                  <a:srgbClr val="000000"/>
                </a:solidFill>
                <a:effectLst/>
                <a:uFillTx/>
                <a:latin typeface="Inter Bold"/>
                <a:ea typeface="Inter Bold"/>
              </a:rPr>
              <a:t>Thuật toán phân quyền</a:t>
            </a:r>
            <a:endParaRPr b="0" lang="en-GB" sz="4250" strike="noStrike" u="none">
              <a:solidFill>
                <a:srgbClr val="ffffff"/>
              </a:solidFill>
              <a:effectLst/>
              <a:uFillTx/>
              <a:latin typeface="Arial"/>
            </a:endParaRPr>
          </a:p>
        </p:txBody>
      </p:sp>
      <p:sp>
        <p:nvSpPr>
          <p:cNvPr id="256" name="Shape 1"/>
          <p:cNvSpPr/>
          <p:nvPr/>
        </p:nvSpPr>
        <p:spPr>
          <a:xfrm>
            <a:off x="762120" y="1716480"/>
            <a:ext cx="489600" cy="489600"/>
          </a:xfrm>
          <a:prstGeom prst="roundRect">
            <a:avLst>
              <a:gd name="adj" fmla="val 18667"/>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257" name="Image 0" descr="preencoded.png"/>
          <p:cNvPicPr/>
          <p:nvPr/>
        </p:nvPicPr>
        <p:blipFill>
          <a:blip r:embed="rId1"/>
          <a:stretch/>
        </p:blipFill>
        <p:spPr>
          <a:xfrm>
            <a:off x="843840" y="1757160"/>
            <a:ext cx="326160" cy="407880"/>
          </a:xfrm>
          <a:prstGeom prst="rect">
            <a:avLst/>
          </a:prstGeom>
          <a:noFill/>
          <a:ln w="0">
            <a:noFill/>
          </a:ln>
        </p:spPr>
      </p:pic>
      <p:sp>
        <p:nvSpPr>
          <p:cNvPr id="258" name="Text 2"/>
          <p:cNvSpPr/>
          <p:nvPr/>
        </p:nvSpPr>
        <p:spPr>
          <a:xfrm>
            <a:off x="1469880" y="1791000"/>
            <a:ext cx="3279600" cy="33984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1" lang="en-US" sz="2100" strike="noStrike" u="none">
                <a:solidFill>
                  <a:srgbClr val="272525"/>
                </a:solidFill>
                <a:effectLst/>
                <a:uFillTx/>
                <a:latin typeface="Inter Bold"/>
                <a:ea typeface="Inter Bold"/>
              </a:rPr>
              <a:t>Phân quyền cho Gọi hàm</a:t>
            </a:r>
            <a:endParaRPr b="0" lang="en-GB" sz="2100" strike="noStrike" u="none">
              <a:solidFill>
                <a:srgbClr val="ffffff"/>
              </a:solidFill>
              <a:effectLst/>
              <a:uFillTx/>
              <a:latin typeface="Arial"/>
            </a:endParaRPr>
          </a:p>
        </p:txBody>
      </p:sp>
      <p:sp>
        <p:nvSpPr>
          <p:cNvPr id="259" name="Text 3"/>
          <p:cNvSpPr/>
          <p:nvPr/>
        </p:nvSpPr>
        <p:spPr>
          <a:xfrm>
            <a:off x="1469880" y="2261880"/>
            <a:ext cx="5708880" cy="104472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Logic phân quyền được </a:t>
            </a:r>
            <a:r>
              <a:rPr b="1" lang="en-US" sz="1700" strike="noStrike" u="none">
                <a:solidFill>
                  <a:srgbClr val="272525"/>
                </a:solidFill>
                <a:effectLst/>
                <a:uFillTx/>
                <a:latin typeface="Inter"/>
                <a:ea typeface="Inter"/>
              </a:rPr>
              <a:t>thiết kế riêng</a:t>
            </a:r>
            <a:r>
              <a:rPr b="0" lang="en-US" sz="1700" strike="noStrike" u="none">
                <a:solidFill>
                  <a:srgbClr val="272525"/>
                </a:solidFill>
                <a:effectLst/>
                <a:uFillTx/>
                <a:latin typeface="Inter"/>
                <a:ea typeface="Inter"/>
              </a:rPr>
              <a:t> cho từng </a:t>
            </a:r>
            <a:r>
              <a:rPr b="1" lang="en-US" sz="1700" strike="noStrike" u="none">
                <a:solidFill>
                  <a:srgbClr val="272525"/>
                </a:solidFill>
                <a:effectLst/>
                <a:uFillTx/>
                <a:latin typeface="Inter"/>
                <a:ea typeface="Inter"/>
              </a:rPr>
              <a:t>hàm logic</a:t>
            </a:r>
            <a:r>
              <a:rPr b="0" lang="en-US" sz="1700" strike="noStrike" u="none">
                <a:solidFill>
                  <a:srgbClr val="272525"/>
                </a:solidFill>
                <a:effectLst/>
                <a:uFillTx/>
                <a:latin typeface="Inter"/>
                <a:ea typeface="Inter"/>
              </a:rPr>
              <a:t> nhưng vẫn tuân theo </a:t>
            </a:r>
            <a:r>
              <a:rPr b="1" lang="en-US" sz="1700" strike="noStrike" u="none">
                <a:solidFill>
                  <a:srgbClr val="272525"/>
                </a:solidFill>
                <a:effectLst/>
                <a:uFillTx/>
                <a:latin typeface="Inter"/>
                <a:ea typeface="Inter"/>
              </a:rPr>
              <a:t>bảng quy tắc phân quyền</a:t>
            </a:r>
            <a:r>
              <a:rPr b="0" lang="en-US" sz="1700" strike="noStrike" u="none">
                <a:solidFill>
                  <a:srgbClr val="272525"/>
                </a:solidFill>
                <a:effectLst/>
                <a:uFillTx/>
                <a:latin typeface="Inter"/>
                <a:ea typeface="Inter"/>
              </a:rPr>
              <a:t> trên</a:t>
            </a:r>
            <a:endParaRPr b="0" lang="en-GB" sz="1700" strike="noStrike" u="none">
              <a:solidFill>
                <a:srgbClr val="ffffff"/>
              </a:solidFill>
              <a:effectLst/>
              <a:uFillTx/>
              <a:latin typeface="Arial"/>
            </a:endParaRPr>
          </a:p>
        </p:txBody>
      </p:sp>
      <p:sp>
        <p:nvSpPr>
          <p:cNvPr id="260" name="Text 4"/>
          <p:cNvSpPr/>
          <p:nvPr/>
        </p:nvSpPr>
        <p:spPr>
          <a:xfrm>
            <a:off x="1469880" y="3383280"/>
            <a:ext cx="5708880" cy="6962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Sử dụng </a:t>
            </a:r>
            <a:r>
              <a:rPr b="1" lang="en-US" sz="1700" strike="noStrike" u="none">
                <a:solidFill>
                  <a:srgbClr val="272525"/>
                </a:solidFill>
                <a:effectLst/>
                <a:uFillTx/>
                <a:latin typeface="Inter"/>
                <a:ea typeface="Inter"/>
              </a:rPr>
              <a:t>JWT token</a:t>
            </a:r>
            <a:r>
              <a:rPr b="0" lang="en-US" sz="1700" strike="noStrike" u="none">
                <a:solidFill>
                  <a:srgbClr val="272525"/>
                </a:solidFill>
                <a:effectLst/>
                <a:uFillTx/>
                <a:latin typeface="Inter"/>
                <a:ea typeface="Inter"/>
              </a:rPr>
              <a:t> để </a:t>
            </a:r>
            <a:r>
              <a:rPr b="1" lang="en-US" sz="1700" strike="noStrike" u="none">
                <a:solidFill>
                  <a:srgbClr val="272525"/>
                </a:solidFill>
                <a:effectLst/>
                <a:uFillTx/>
                <a:latin typeface="Inter"/>
                <a:ea typeface="Inter"/>
              </a:rPr>
              <a:t>xác thực danh tính</a:t>
            </a:r>
            <a:r>
              <a:rPr b="0" lang="en-US" sz="1700" strike="noStrike" u="none">
                <a:solidFill>
                  <a:srgbClr val="272525"/>
                </a:solidFill>
                <a:effectLst/>
                <a:uFillTx/>
                <a:latin typeface="Inter"/>
                <a:ea typeface="Inter"/>
              </a:rPr>
              <a:t> và </a:t>
            </a:r>
            <a:r>
              <a:rPr b="1" lang="en-US" sz="1700" strike="noStrike" u="none">
                <a:solidFill>
                  <a:srgbClr val="272525"/>
                </a:solidFill>
                <a:effectLst/>
                <a:uFillTx/>
                <a:latin typeface="Inter"/>
                <a:ea typeface="Inter"/>
              </a:rPr>
              <a:t>vai trò</a:t>
            </a:r>
            <a:r>
              <a:rPr b="0" lang="en-US" sz="1700" strike="noStrike" u="none">
                <a:solidFill>
                  <a:srgbClr val="272525"/>
                </a:solidFill>
                <a:effectLst/>
                <a:uFillTx/>
                <a:latin typeface="Inter"/>
                <a:ea typeface="Inter"/>
              </a:rPr>
              <a:t> của người dùng</a:t>
            </a:r>
            <a:endParaRPr b="0" lang="en-GB" sz="1700" strike="noStrike" u="none">
              <a:solidFill>
                <a:srgbClr val="ffffff"/>
              </a:solidFill>
              <a:effectLst/>
              <a:uFillTx/>
              <a:latin typeface="Arial"/>
            </a:endParaRPr>
          </a:p>
        </p:txBody>
      </p:sp>
      <p:sp>
        <p:nvSpPr>
          <p:cNvPr id="261" name="Text 5"/>
          <p:cNvSpPr/>
          <p:nvPr/>
        </p:nvSpPr>
        <p:spPr>
          <a:xfrm>
            <a:off x="1469880" y="4156200"/>
            <a:ext cx="5708880" cy="104472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Dựa trên </a:t>
            </a:r>
            <a:r>
              <a:rPr b="1" lang="en-US" sz="1700" strike="noStrike" u="none">
                <a:solidFill>
                  <a:srgbClr val="272525"/>
                </a:solidFill>
                <a:effectLst/>
                <a:uFillTx/>
                <a:latin typeface="Inter"/>
                <a:ea typeface="Inter"/>
              </a:rPr>
              <a:t>thông tin xác thực</a:t>
            </a:r>
            <a:r>
              <a:rPr b="0" lang="en-US" sz="1700" strike="noStrike" u="none">
                <a:solidFill>
                  <a:srgbClr val="272525"/>
                </a:solidFill>
                <a:effectLst/>
                <a:uFillTx/>
                <a:latin typeface="Inter"/>
                <a:ea typeface="Inter"/>
              </a:rPr>
              <a:t>, hệ thống </a:t>
            </a:r>
            <a:r>
              <a:rPr b="1" lang="en-US" sz="1700" strike="noStrike" u="none">
                <a:solidFill>
                  <a:srgbClr val="272525"/>
                </a:solidFill>
                <a:effectLst/>
                <a:uFillTx/>
                <a:latin typeface="Inter"/>
                <a:ea typeface="Inter"/>
              </a:rPr>
              <a:t>truy vấn cơ sở dữ liệu</a:t>
            </a:r>
            <a:r>
              <a:rPr b="0" lang="en-US" sz="1700" strike="noStrike" u="none">
                <a:solidFill>
                  <a:srgbClr val="272525"/>
                </a:solidFill>
                <a:effectLst/>
                <a:uFillTx/>
                <a:latin typeface="Inter"/>
                <a:ea typeface="Inter"/>
              </a:rPr>
              <a:t> để kiểm tra xem người dùng có </a:t>
            </a:r>
            <a:r>
              <a:rPr b="1" lang="en-US" sz="1700" strike="noStrike" u="none">
                <a:solidFill>
                  <a:srgbClr val="272525"/>
                </a:solidFill>
                <a:effectLst/>
                <a:uFillTx/>
                <a:latin typeface="Inter"/>
                <a:ea typeface="Inter"/>
              </a:rPr>
              <a:t>quyền thực thi hàm logic</a:t>
            </a:r>
            <a:r>
              <a:rPr b="0" lang="en-US" sz="1700" strike="noStrike" u="none">
                <a:solidFill>
                  <a:srgbClr val="272525"/>
                </a:solidFill>
                <a:effectLst/>
                <a:uFillTx/>
                <a:latin typeface="Inter"/>
                <a:ea typeface="Inter"/>
              </a:rPr>
              <a:t> hiện tại không</a:t>
            </a:r>
            <a:endParaRPr b="0" lang="en-GB" sz="1700" strike="noStrike" u="none">
              <a:solidFill>
                <a:srgbClr val="ffffff"/>
              </a:solidFill>
              <a:effectLst/>
              <a:uFillTx/>
              <a:latin typeface="Arial"/>
            </a:endParaRPr>
          </a:p>
        </p:txBody>
      </p:sp>
      <p:sp>
        <p:nvSpPr>
          <p:cNvPr id="262" name="Text 6"/>
          <p:cNvSpPr/>
          <p:nvPr/>
        </p:nvSpPr>
        <p:spPr>
          <a:xfrm>
            <a:off x="1469880" y="5331960"/>
            <a:ext cx="5708880" cy="6962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Ví dụ: Giảng viên A truy cập dữ liệu điểm của sinh viên B thông qua gọi hàm </a:t>
            </a:r>
            <a:r>
              <a:rPr b="1" lang="en-US" sz="1700" strike="noStrike" u="none">
                <a:solidFill>
                  <a:srgbClr val="272525"/>
                </a:solidFill>
                <a:effectLst/>
                <a:uFillTx/>
                <a:latin typeface="Inter"/>
                <a:ea typeface="Inter"/>
              </a:rPr>
              <a:t>GetCurrentGpaOfStudent</a:t>
            </a:r>
            <a:endParaRPr b="0" lang="en-GB" sz="1700" strike="noStrike" u="none">
              <a:solidFill>
                <a:srgbClr val="ffffff"/>
              </a:solidFill>
              <a:effectLst/>
              <a:uFillTx/>
              <a:latin typeface="Arial"/>
            </a:endParaRPr>
          </a:p>
        </p:txBody>
      </p:sp>
      <p:sp>
        <p:nvSpPr>
          <p:cNvPr id="263" name="Text 7"/>
          <p:cNvSpPr/>
          <p:nvPr/>
        </p:nvSpPr>
        <p:spPr>
          <a:xfrm>
            <a:off x="1469880" y="6159240"/>
            <a:ext cx="5708880" cy="6962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Hệ thống sẽ </a:t>
            </a:r>
            <a:r>
              <a:rPr b="1" lang="en-US" sz="1700" strike="noStrike" u="none">
                <a:solidFill>
                  <a:srgbClr val="272525"/>
                </a:solidFill>
                <a:effectLst/>
                <a:uFillTx/>
                <a:latin typeface="Inter"/>
                <a:ea typeface="Inter"/>
              </a:rPr>
              <a:t>xác thực token </a:t>
            </a:r>
            <a:r>
              <a:rPr b="0" lang="en-US" sz="1700" strike="noStrike" u="none">
                <a:solidFill>
                  <a:srgbClr val="272525"/>
                </a:solidFill>
                <a:effectLst/>
                <a:uFillTx/>
                <a:latin typeface="Inter"/>
                <a:ea typeface="Inter"/>
              </a:rPr>
              <a:t>để biết yêu cầu hiện tại là của giảng viên A</a:t>
            </a:r>
            <a:endParaRPr b="0" lang="en-GB" sz="1700" strike="noStrike" u="none">
              <a:solidFill>
                <a:srgbClr val="ffffff"/>
              </a:solidFill>
              <a:effectLst/>
              <a:uFillTx/>
              <a:latin typeface="Arial"/>
            </a:endParaRPr>
          </a:p>
        </p:txBody>
      </p:sp>
      <p:sp>
        <p:nvSpPr>
          <p:cNvPr id="264" name="Text 8"/>
          <p:cNvSpPr/>
          <p:nvPr/>
        </p:nvSpPr>
        <p:spPr>
          <a:xfrm>
            <a:off x="1469880" y="6932160"/>
            <a:ext cx="5708880" cy="6962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Hệ thống sau đó</a:t>
            </a:r>
            <a:r>
              <a:rPr b="1" lang="en-US" sz="1700" strike="noStrike" u="none">
                <a:solidFill>
                  <a:srgbClr val="272525"/>
                </a:solidFill>
                <a:effectLst/>
                <a:uFillTx/>
                <a:latin typeface="Inter"/>
                <a:ea typeface="Inter"/>
              </a:rPr>
              <a:t> truy cập cơ sở dữ liệu</a:t>
            </a:r>
            <a:r>
              <a:rPr b="0" lang="en-US" sz="1700" strike="noStrike" u="none">
                <a:solidFill>
                  <a:srgbClr val="272525"/>
                </a:solidFill>
                <a:effectLst/>
                <a:uFillTx/>
                <a:latin typeface="Inter"/>
                <a:ea typeface="Inter"/>
              </a:rPr>
              <a:t> để xác định</a:t>
            </a:r>
            <a:r>
              <a:rPr b="1" lang="en-US" sz="1700" strike="noStrike" u="none">
                <a:solidFill>
                  <a:srgbClr val="272525"/>
                </a:solidFill>
                <a:effectLst/>
                <a:uFillTx/>
                <a:latin typeface="Inter"/>
                <a:ea typeface="Inter"/>
              </a:rPr>
              <a:t> A có cố vấn B</a:t>
            </a:r>
            <a:r>
              <a:rPr b="0" lang="en-US" sz="1700" strike="noStrike" u="none">
                <a:solidFill>
                  <a:srgbClr val="272525"/>
                </a:solidFill>
                <a:effectLst/>
                <a:uFillTx/>
                <a:latin typeface="Inter"/>
                <a:ea typeface="Inter"/>
              </a:rPr>
              <a:t> không ?</a:t>
            </a:r>
            <a:endParaRPr b="0" lang="en-GB" sz="1700" strike="noStrike" u="none">
              <a:solidFill>
                <a:srgbClr val="ffffff"/>
              </a:solidFill>
              <a:effectLst/>
              <a:uFillTx/>
              <a:latin typeface="Arial"/>
            </a:endParaRPr>
          </a:p>
        </p:txBody>
      </p:sp>
      <p:sp>
        <p:nvSpPr>
          <p:cNvPr id="265" name="Shape 9"/>
          <p:cNvSpPr/>
          <p:nvPr/>
        </p:nvSpPr>
        <p:spPr>
          <a:xfrm>
            <a:off x="7451280" y="1716480"/>
            <a:ext cx="489600" cy="489600"/>
          </a:xfrm>
          <a:prstGeom prst="roundRect">
            <a:avLst>
              <a:gd name="adj" fmla="val 18667"/>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266" name="Image 1" descr="preencoded.png"/>
          <p:cNvPicPr/>
          <p:nvPr/>
        </p:nvPicPr>
        <p:blipFill>
          <a:blip r:embed="rId2"/>
          <a:stretch/>
        </p:blipFill>
        <p:spPr>
          <a:xfrm>
            <a:off x="7533000" y="1757160"/>
            <a:ext cx="326160" cy="407880"/>
          </a:xfrm>
          <a:prstGeom prst="rect">
            <a:avLst/>
          </a:prstGeom>
          <a:noFill/>
          <a:ln w="0">
            <a:noFill/>
          </a:ln>
        </p:spPr>
      </p:pic>
      <p:sp>
        <p:nvSpPr>
          <p:cNvPr id="267" name="Text 10"/>
          <p:cNvSpPr/>
          <p:nvPr/>
        </p:nvSpPr>
        <p:spPr>
          <a:xfrm>
            <a:off x="8159040" y="1791000"/>
            <a:ext cx="3898800" cy="33984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1" lang="en-US" sz="2100" strike="noStrike" u="none">
                <a:solidFill>
                  <a:srgbClr val="272525"/>
                </a:solidFill>
                <a:effectLst/>
                <a:uFillTx/>
                <a:latin typeface="Inter Bold"/>
                <a:ea typeface="Inter Bold"/>
              </a:rPr>
              <a:t>Phân quyền cho truy vấn SQL</a:t>
            </a:r>
            <a:endParaRPr b="0" lang="en-GB" sz="2100" strike="noStrike" u="none">
              <a:solidFill>
                <a:srgbClr val="ffffff"/>
              </a:solidFill>
              <a:effectLst/>
              <a:uFillTx/>
              <a:latin typeface="Arial"/>
            </a:endParaRPr>
          </a:p>
        </p:txBody>
      </p:sp>
      <p:sp>
        <p:nvSpPr>
          <p:cNvPr id="268" name="Text 11"/>
          <p:cNvSpPr/>
          <p:nvPr/>
        </p:nvSpPr>
        <p:spPr>
          <a:xfrm>
            <a:off x="8159040" y="2261880"/>
            <a:ext cx="5708880" cy="6962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Xác định</a:t>
            </a:r>
            <a:r>
              <a:rPr b="1" lang="en-US" sz="1700" strike="noStrike" u="none">
                <a:solidFill>
                  <a:srgbClr val="272525"/>
                </a:solidFill>
                <a:effectLst/>
                <a:uFillTx/>
                <a:latin typeface="Inter"/>
                <a:ea typeface="Inter"/>
              </a:rPr>
              <a:t> tất cả</a:t>
            </a:r>
            <a:r>
              <a:rPr b="0" lang="en-US" sz="1700" strike="noStrike" u="none">
                <a:solidFill>
                  <a:srgbClr val="272525"/>
                </a:solidFill>
                <a:effectLst/>
                <a:uFillTx/>
                <a:latin typeface="Inter"/>
                <a:ea typeface="Inter"/>
              </a:rPr>
              <a:t> các </a:t>
            </a:r>
            <a:r>
              <a:rPr b="1" lang="en-US" sz="1700" strike="noStrike" u="none">
                <a:solidFill>
                  <a:srgbClr val="272525"/>
                </a:solidFill>
                <a:effectLst/>
                <a:uFillTx/>
                <a:latin typeface="Inter"/>
                <a:ea typeface="Inter"/>
              </a:rPr>
              <a:t>bảng dữ liệu </a:t>
            </a:r>
            <a:r>
              <a:rPr b="0" lang="en-US" sz="1700" strike="noStrike" u="none">
                <a:solidFill>
                  <a:srgbClr val="272525"/>
                </a:solidFill>
                <a:effectLst/>
                <a:uFillTx/>
                <a:latin typeface="Inter"/>
                <a:ea typeface="Inter"/>
              </a:rPr>
              <a:t>được</a:t>
            </a:r>
            <a:r>
              <a:rPr b="1" lang="en-US" sz="1700" strike="noStrike" u="none">
                <a:solidFill>
                  <a:srgbClr val="272525"/>
                </a:solidFill>
                <a:effectLst/>
                <a:uFillTx/>
                <a:latin typeface="Inter"/>
                <a:ea typeface="Inter"/>
              </a:rPr>
              <a:t> truy cập </a:t>
            </a:r>
            <a:r>
              <a:rPr b="0" lang="en-US" sz="1700" strike="noStrike" u="none">
                <a:solidFill>
                  <a:srgbClr val="272525"/>
                </a:solidFill>
                <a:effectLst/>
                <a:uFillTx/>
                <a:latin typeface="Inter"/>
                <a:ea typeface="Inter"/>
              </a:rPr>
              <a:t>trong </a:t>
            </a:r>
            <a:r>
              <a:rPr b="1" lang="en-US" sz="1700" strike="noStrike" u="none">
                <a:solidFill>
                  <a:srgbClr val="272525"/>
                </a:solidFill>
                <a:effectLst/>
                <a:uFillTx/>
                <a:latin typeface="Inter"/>
                <a:ea typeface="Inter"/>
              </a:rPr>
              <a:t>câu truy vấn</a:t>
            </a:r>
            <a:endParaRPr b="0" lang="en-GB" sz="1700" strike="noStrike" u="none">
              <a:solidFill>
                <a:srgbClr val="ffffff"/>
              </a:solidFill>
              <a:effectLst/>
              <a:uFillTx/>
              <a:latin typeface="Arial"/>
            </a:endParaRPr>
          </a:p>
        </p:txBody>
      </p:sp>
      <p:sp>
        <p:nvSpPr>
          <p:cNvPr id="269" name="Text 12"/>
          <p:cNvSpPr/>
          <p:nvPr/>
        </p:nvSpPr>
        <p:spPr>
          <a:xfrm>
            <a:off x="8159040" y="3034800"/>
            <a:ext cx="5708880" cy="104472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Kiểm tra các </a:t>
            </a:r>
            <a:r>
              <a:rPr b="1" lang="en-US" sz="1700" strike="noStrike" u="none">
                <a:solidFill>
                  <a:srgbClr val="272525"/>
                </a:solidFill>
                <a:effectLst/>
                <a:uFillTx/>
                <a:latin typeface="Inter"/>
                <a:ea typeface="Inter"/>
              </a:rPr>
              <a:t>điều kiện lọc (WHERE) </a:t>
            </a:r>
            <a:r>
              <a:rPr b="0" lang="en-US" sz="1700" strike="noStrike" u="none">
                <a:solidFill>
                  <a:srgbClr val="272525"/>
                </a:solidFill>
                <a:effectLst/>
                <a:uFillTx/>
                <a:latin typeface="Inter"/>
                <a:ea typeface="Inter"/>
              </a:rPr>
              <a:t>phù hợp với </a:t>
            </a:r>
            <a:r>
              <a:rPr b="1" lang="en-US" sz="1700" strike="noStrike" u="none">
                <a:solidFill>
                  <a:srgbClr val="272525"/>
                </a:solidFill>
                <a:effectLst/>
                <a:uFillTx/>
                <a:latin typeface="Inter"/>
                <a:ea typeface="Inter"/>
              </a:rPr>
              <a:t>vai trò</a:t>
            </a:r>
            <a:r>
              <a:rPr b="0" lang="en-US" sz="1700" strike="noStrike" u="none">
                <a:solidFill>
                  <a:srgbClr val="272525"/>
                </a:solidFill>
                <a:effectLst/>
                <a:uFillTx/>
                <a:latin typeface="Inter"/>
                <a:ea typeface="Inter"/>
              </a:rPr>
              <a:t> và </a:t>
            </a:r>
            <a:r>
              <a:rPr b="1" lang="en-US" sz="1700" strike="noStrike" u="none">
                <a:solidFill>
                  <a:srgbClr val="272525"/>
                </a:solidFill>
                <a:effectLst/>
                <a:uFillTx/>
                <a:latin typeface="Inter"/>
                <a:ea typeface="Inter"/>
              </a:rPr>
              <a:t>định danh</a:t>
            </a:r>
            <a:r>
              <a:rPr b="0" lang="en-US" sz="1700" strike="noStrike" u="none">
                <a:solidFill>
                  <a:srgbClr val="272525"/>
                </a:solidFill>
                <a:effectLst/>
                <a:uFillTx/>
                <a:latin typeface="Inter"/>
                <a:ea typeface="Inter"/>
              </a:rPr>
              <a:t> người dùng dựa trên </a:t>
            </a:r>
            <a:r>
              <a:rPr b="1" lang="en-US" sz="1700" strike="noStrike" u="none">
                <a:solidFill>
                  <a:srgbClr val="272525"/>
                </a:solidFill>
                <a:effectLst/>
                <a:uFillTx/>
                <a:latin typeface="Inter"/>
                <a:ea typeface="Inter"/>
              </a:rPr>
              <a:t>bảng quy tắc phân quyền</a:t>
            </a:r>
            <a:endParaRPr b="0" lang="en-GB" sz="1700" strike="noStrike" u="none">
              <a:solidFill>
                <a:srgbClr val="ffffff"/>
              </a:solidFill>
              <a:effectLst/>
              <a:uFillTx/>
              <a:latin typeface="Arial"/>
            </a:endParaRPr>
          </a:p>
        </p:txBody>
      </p:sp>
      <p:sp>
        <p:nvSpPr>
          <p:cNvPr id="270" name="Text 13"/>
          <p:cNvSpPr/>
          <p:nvPr/>
        </p:nvSpPr>
        <p:spPr>
          <a:xfrm>
            <a:off x="8159040" y="4210560"/>
            <a:ext cx="5708880" cy="6962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Ví dụ: Câu truy vấn lấy ra thông tin cá nhân của sinh viên: </a:t>
            </a:r>
            <a:r>
              <a:rPr b="1" lang="en-US" sz="1700" strike="noStrike" u="none">
                <a:solidFill>
                  <a:srgbClr val="272525"/>
                </a:solidFill>
                <a:effectLst/>
                <a:uFillTx/>
                <a:latin typeface="Inter"/>
                <a:ea typeface="Inter"/>
              </a:rPr>
              <a:t>SELECT * FROM student</a:t>
            </a:r>
            <a:endParaRPr b="0" lang="en-GB" sz="1700" strike="noStrike" u="none">
              <a:solidFill>
                <a:srgbClr val="ffffff"/>
              </a:solidFill>
              <a:effectLst/>
              <a:uFillTx/>
              <a:latin typeface="Arial"/>
            </a:endParaRPr>
          </a:p>
        </p:txBody>
      </p:sp>
      <p:sp>
        <p:nvSpPr>
          <p:cNvPr id="271" name="Text 14"/>
          <p:cNvSpPr/>
          <p:nvPr/>
        </p:nvSpPr>
        <p:spPr>
          <a:xfrm>
            <a:off x="8159040" y="5037840"/>
            <a:ext cx="5708880" cy="6962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Hệ thống sẽ</a:t>
            </a:r>
            <a:r>
              <a:rPr b="1" lang="en-US" sz="1700" strike="noStrike" u="none">
                <a:solidFill>
                  <a:srgbClr val="272525"/>
                </a:solidFill>
                <a:effectLst/>
                <a:uFillTx/>
                <a:latin typeface="Inter"/>
                <a:ea typeface="Inter"/>
              </a:rPr>
              <a:t> xác thực token </a:t>
            </a:r>
            <a:r>
              <a:rPr b="0" lang="en-US" sz="1700" strike="noStrike" u="none">
                <a:solidFill>
                  <a:srgbClr val="272525"/>
                </a:solidFill>
                <a:effectLst/>
                <a:uFillTx/>
                <a:latin typeface="Inter"/>
                <a:ea typeface="Inter"/>
              </a:rPr>
              <a:t>để biết yêu cầu hiện tại là của </a:t>
            </a:r>
            <a:r>
              <a:rPr b="1" lang="en-US" sz="1700" strike="noStrike" u="none">
                <a:solidFill>
                  <a:srgbClr val="272525"/>
                </a:solidFill>
                <a:effectLst/>
                <a:uFillTx/>
                <a:latin typeface="Inter"/>
                <a:ea typeface="Inter"/>
              </a:rPr>
              <a:t>sinh viên id = 1</a:t>
            </a:r>
            <a:endParaRPr b="0" lang="en-GB" sz="1700" strike="noStrike" u="none">
              <a:solidFill>
                <a:srgbClr val="ffffff"/>
              </a:solidFill>
              <a:effectLst/>
              <a:uFillTx/>
              <a:latin typeface="Arial"/>
            </a:endParaRPr>
          </a:p>
        </p:txBody>
      </p:sp>
      <p:sp>
        <p:nvSpPr>
          <p:cNvPr id="272" name="Text 15"/>
          <p:cNvSpPr/>
          <p:nvPr/>
        </p:nvSpPr>
        <p:spPr>
          <a:xfrm>
            <a:off x="8159040" y="5811120"/>
            <a:ext cx="5708880" cy="6962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trike="noStrike" u="none">
                <a:solidFill>
                  <a:srgbClr val="272525"/>
                </a:solidFill>
                <a:effectLst/>
                <a:uFillTx/>
                <a:latin typeface="Inter"/>
                <a:ea typeface="Inter"/>
              </a:rPr>
              <a:t>Hệ thống kiểm tra câu truy vấn SQL trên đã bao gồm </a:t>
            </a:r>
            <a:r>
              <a:rPr b="1" lang="en-US" sz="1700" strike="noStrike" u="none">
                <a:solidFill>
                  <a:srgbClr val="272525"/>
                </a:solidFill>
                <a:effectLst/>
                <a:uFillTx/>
                <a:latin typeface="Inter"/>
                <a:ea typeface="Inter"/>
              </a:rPr>
              <a:t>điều kiện lọc id = 1</a:t>
            </a:r>
            <a:r>
              <a:rPr b="0" lang="en-US" sz="1700" strike="noStrike" u="none">
                <a:solidFill>
                  <a:srgbClr val="272525"/>
                </a:solidFill>
                <a:effectLst/>
                <a:uFillTx/>
                <a:latin typeface="Inter"/>
                <a:ea typeface="Inter"/>
              </a:rPr>
              <a:t> không ?</a:t>
            </a:r>
            <a:endParaRPr b="0" lang="en-GB" sz="17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 0"/>
          <p:cNvSpPr/>
          <p:nvPr/>
        </p:nvSpPr>
        <p:spPr>
          <a:xfrm>
            <a:off x="557280" y="437760"/>
            <a:ext cx="7765200" cy="497160"/>
          </a:xfrm>
          <a:prstGeom prst="rect">
            <a:avLst/>
          </a:prstGeom>
          <a:noFill/>
          <a:ln w="0">
            <a:noFill/>
          </a:ln>
        </p:spPr>
        <p:style>
          <a:lnRef idx="0"/>
          <a:fillRef idx="0"/>
          <a:effectRef idx="0"/>
          <a:fontRef idx="minor"/>
        </p:style>
        <p:txBody>
          <a:bodyPr wrap="none" lIns="0" rIns="0" tIns="0" bIns="0" anchor="t">
            <a:noAutofit/>
          </a:bodyPr>
          <a:p>
            <a:pPr>
              <a:lnSpc>
                <a:spcPts val="3900"/>
              </a:lnSpc>
              <a:tabLst>
                <a:tab algn="l" pos="0"/>
              </a:tabLst>
            </a:pPr>
            <a:r>
              <a:rPr b="1" lang="en-US" sz="3100" strike="noStrike" u="none">
                <a:solidFill>
                  <a:srgbClr val="000000"/>
                </a:solidFill>
                <a:effectLst/>
                <a:uFillTx/>
                <a:latin typeface="Inter Bold"/>
                <a:ea typeface="Inter Bold"/>
              </a:rPr>
              <a:t>Điều kiện lọc WHERE trong truy vấn SQL</a:t>
            </a:r>
            <a:endParaRPr b="0" lang="en-GB" sz="3100" strike="noStrike" u="none">
              <a:solidFill>
                <a:srgbClr val="ffffff"/>
              </a:solidFill>
              <a:effectLst/>
              <a:uFillTx/>
              <a:latin typeface="Arial"/>
            </a:endParaRPr>
          </a:p>
        </p:txBody>
      </p:sp>
      <p:sp>
        <p:nvSpPr>
          <p:cNvPr id="274" name="Text 1"/>
          <p:cNvSpPr/>
          <p:nvPr/>
        </p:nvSpPr>
        <p:spPr>
          <a:xfrm>
            <a:off x="557280" y="1254240"/>
            <a:ext cx="135154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Điều kiện lọc WHERE được kiểm tra dựa trên metadata của người dùng. Trong bảng dưới đây, &lt;x&gt; đại diện cho các giá trị metadata được truy xuất từ cơ sở dữ liệu.</a:t>
            </a:r>
            <a:endParaRPr b="0" lang="en-GB" sz="1250" strike="noStrike" u="none">
              <a:solidFill>
                <a:srgbClr val="ffffff"/>
              </a:solidFill>
              <a:effectLst/>
              <a:uFillTx/>
              <a:latin typeface="Arial"/>
            </a:endParaRPr>
          </a:p>
        </p:txBody>
      </p:sp>
      <p:sp>
        <p:nvSpPr>
          <p:cNvPr id="275" name="Shape 2"/>
          <p:cNvSpPr/>
          <p:nvPr/>
        </p:nvSpPr>
        <p:spPr>
          <a:xfrm>
            <a:off x="557280" y="1688040"/>
            <a:ext cx="13515480" cy="6108120"/>
          </a:xfrm>
          <a:prstGeom prst="roundRect">
            <a:avLst>
              <a:gd name="adj" fmla="val 1095"/>
            </a:avLst>
          </a:prstGeom>
          <a:noFill/>
          <a:ln w="7620">
            <a:solidFill>
              <a:srgbClr val="000000">
                <a:alpha val="8000"/>
              </a:srgbClr>
            </a:solidFill>
            <a:round/>
          </a:ln>
        </p:spPr>
        <p:style>
          <a:lnRef idx="0"/>
          <a:fillRef idx="0"/>
          <a:effectRef idx="0"/>
          <a:fontRef idx="minor"/>
        </p:style>
        <p:txBody>
          <a:bodyPr lIns="90000" rIns="90000" tIns="45000" bIns="45000" anchor="t">
            <a:noAutofit/>
          </a:bodyPr>
          <a:p>
            <a:endParaRPr b="0" lang="en-GB" sz="1800" strike="noStrike" u="none">
              <a:solidFill>
                <a:srgbClr val="ffffff"/>
              </a:solidFill>
              <a:effectLst/>
              <a:uFillTx/>
              <a:latin typeface="Arial"/>
            </a:endParaRPr>
          </a:p>
        </p:txBody>
      </p:sp>
      <p:sp>
        <p:nvSpPr>
          <p:cNvPr id="276" name="Shape 3"/>
          <p:cNvSpPr/>
          <p:nvPr/>
        </p:nvSpPr>
        <p:spPr>
          <a:xfrm>
            <a:off x="564840" y="1695600"/>
            <a:ext cx="13500000" cy="4608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77" name="Text 4"/>
          <p:cNvSpPr/>
          <p:nvPr/>
        </p:nvSpPr>
        <p:spPr>
          <a:xfrm>
            <a:off x="724320" y="1798560"/>
            <a:ext cx="41785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250" strike="noStrike" u="none">
                <a:solidFill>
                  <a:srgbClr val="272525"/>
                </a:solidFill>
                <a:effectLst/>
                <a:uFillTx/>
                <a:latin typeface="Inter"/>
                <a:ea typeface="Inter"/>
              </a:rPr>
              <a:t>Bảng dữ liệu</a:t>
            </a:r>
            <a:endParaRPr b="0" lang="en-GB" sz="1250" strike="noStrike" u="none">
              <a:solidFill>
                <a:srgbClr val="ffffff"/>
              </a:solidFill>
              <a:effectLst/>
              <a:uFillTx/>
              <a:latin typeface="Arial"/>
            </a:endParaRPr>
          </a:p>
        </p:txBody>
      </p:sp>
      <p:sp>
        <p:nvSpPr>
          <p:cNvPr id="278" name="Text 5"/>
          <p:cNvSpPr/>
          <p:nvPr/>
        </p:nvSpPr>
        <p:spPr>
          <a:xfrm>
            <a:off x="5229360" y="1798560"/>
            <a:ext cx="41731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250" strike="noStrike" u="none">
                <a:solidFill>
                  <a:srgbClr val="272525"/>
                </a:solidFill>
                <a:effectLst/>
                <a:uFillTx/>
                <a:latin typeface="Inter"/>
                <a:ea typeface="Inter"/>
              </a:rPr>
              <a:t>Điều kiện lọc cho sinh viên</a:t>
            </a:r>
            <a:endParaRPr b="0" lang="en-GB" sz="1250" strike="noStrike" u="none">
              <a:solidFill>
                <a:srgbClr val="ffffff"/>
              </a:solidFill>
              <a:effectLst/>
              <a:uFillTx/>
              <a:latin typeface="Arial"/>
            </a:endParaRPr>
          </a:p>
        </p:txBody>
      </p:sp>
      <p:sp>
        <p:nvSpPr>
          <p:cNvPr id="279" name="Text 6"/>
          <p:cNvSpPr/>
          <p:nvPr/>
        </p:nvSpPr>
        <p:spPr>
          <a:xfrm>
            <a:off x="9729000" y="179856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250" strike="noStrike" u="none">
                <a:solidFill>
                  <a:srgbClr val="272525"/>
                </a:solidFill>
                <a:effectLst/>
                <a:uFillTx/>
                <a:latin typeface="Inter"/>
                <a:ea typeface="Inter"/>
              </a:rPr>
              <a:t>Điều kiện lọc cho giảng viên</a:t>
            </a:r>
            <a:endParaRPr b="0" lang="en-GB" sz="1250" strike="noStrike" u="none">
              <a:solidFill>
                <a:srgbClr val="ffffff"/>
              </a:solidFill>
              <a:effectLst/>
              <a:uFillTx/>
              <a:latin typeface="Arial"/>
            </a:endParaRPr>
          </a:p>
        </p:txBody>
      </p:sp>
      <p:sp>
        <p:nvSpPr>
          <p:cNvPr id="280" name="Shape 7"/>
          <p:cNvSpPr/>
          <p:nvPr/>
        </p:nvSpPr>
        <p:spPr>
          <a:xfrm>
            <a:off x="564840" y="2156400"/>
            <a:ext cx="13500000" cy="7153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ffffff"/>
              </a:solidFill>
              <a:effectLst/>
              <a:uFillTx/>
              <a:latin typeface="Arial"/>
            </a:endParaRPr>
          </a:p>
        </p:txBody>
      </p:sp>
      <p:sp>
        <p:nvSpPr>
          <p:cNvPr id="281" name="Text 8"/>
          <p:cNvSpPr/>
          <p:nvPr/>
        </p:nvSpPr>
        <p:spPr>
          <a:xfrm>
            <a:off x="724320" y="2259720"/>
            <a:ext cx="4178520" cy="50940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falculty, program, course, course_program, course_class_schedule, course_schedule_instructor</a:t>
            </a:r>
            <a:endParaRPr b="0" lang="en-GB" sz="1250" strike="noStrike" u="none">
              <a:solidFill>
                <a:srgbClr val="ffffff"/>
              </a:solidFill>
              <a:effectLst/>
              <a:uFillTx/>
              <a:latin typeface="Arial"/>
            </a:endParaRPr>
          </a:p>
        </p:txBody>
      </p:sp>
      <p:sp>
        <p:nvSpPr>
          <p:cNvPr id="282" name="Text 9"/>
          <p:cNvSpPr/>
          <p:nvPr/>
        </p:nvSpPr>
        <p:spPr>
          <a:xfrm>
            <a:off x="5229360" y="2259720"/>
            <a:ext cx="41731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Không có điều kiện lọc</a:t>
            </a:r>
            <a:endParaRPr b="0" lang="en-GB" sz="1250" strike="noStrike" u="none">
              <a:solidFill>
                <a:srgbClr val="ffffff"/>
              </a:solidFill>
              <a:effectLst/>
              <a:uFillTx/>
              <a:latin typeface="Arial"/>
            </a:endParaRPr>
          </a:p>
        </p:txBody>
      </p:sp>
      <p:sp>
        <p:nvSpPr>
          <p:cNvPr id="283" name="Text 10"/>
          <p:cNvSpPr/>
          <p:nvPr/>
        </p:nvSpPr>
        <p:spPr>
          <a:xfrm>
            <a:off x="9729000" y="225972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Không có điều kiện lọc</a:t>
            </a:r>
            <a:endParaRPr b="0" lang="en-GB" sz="1250" strike="noStrike" u="none">
              <a:solidFill>
                <a:srgbClr val="ffffff"/>
              </a:solidFill>
              <a:effectLst/>
              <a:uFillTx/>
              <a:latin typeface="Arial"/>
            </a:endParaRPr>
          </a:p>
        </p:txBody>
      </p:sp>
      <p:sp>
        <p:nvSpPr>
          <p:cNvPr id="284" name="Shape 11"/>
          <p:cNvSpPr/>
          <p:nvPr/>
        </p:nvSpPr>
        <p:spPr>
          <a:xfrm>
            <a:off x="564840" y="2872440"/>
            <a:ext cx="13500000" cy="11613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85" name="Text 12"/>
          <p:cNvSpPr/>
          <p:nvPr/>
        </p:nvSpPr>
        <p:spPr>
          <a:xfrm>
            <a:off x="724320" y="2975400"/>
            <a:ext cx="41785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student</a:t>
            </a:r>
            <a:endParaRPr b="0" lang="en-GB" sz="1250" strike="noStrike" u="none">
              <a:solidFill>
                <a:srgbClr val="ffffff"/>
              </a:solidFill>
              <a:effectLst/>
              <a:uFillTx/>
              <a:latin typeface="Arial"/>
            </a:endParaRPr>
          </a:p>
        </p:txBody>
      </p:sp>
      <p:sp>
        <p:nvSpPr>
          <p:cNvPr id="286" name="Text 13"/>
          <p:cNvSpPr/>
          <p:nvPr/>
        </p:nvSpPr>
        <p:spPr>
          <a:xfrm>
            <a:off x="5229360" y="2975400"/>
            <a:ext cx="41731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id = &lt;user_id&gt;</a:t>
            </a:r>
            <a:endParaRPr b="0" lang="en-GB" sz="1250" strike="noStrike" u="none">
              <a:solidFill>
                <a:srgbClr val="ffffff"/>
              </a:solidFill>
              <a:effectLst/>
              <a:uFillTx/>
              <a:latin typeface="Arial"/>
            </a:endParaRPr>
          </a:p>
        </p:txBody>
      </p:sp>
      <p:sp>
        <p:nvSpPr>
          <p:cNvPr id="287" name="Text 14"/>
          <p:cNvSpPr/>
          <p:nvPr/>
        </p:nvSpPr>
        <p:spPr>
          <a:xfrm>
            <a:off x="9729000" y="297540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id = &lt;allowed_student_id&gt;</a:t>
            </a:r>
            <a:endParaRPr b="0" lang="en-GB" sz="1250" strike="noStrike" u="none">
              <a:solidFill>
                <a:srgbClr val="ffffff"/>
              </a:solidFill>
              <a:effectLst/>
              <a:uFillTx/>
              <a:latin typeface="Arial"/>
            </a:endParaRPr>
          </a:p>
        </p:txBody>
      </p:sp>
      <p:sp>
        <p:nvSpPr>
          <p:cNvPr id="288" name="Text 15"/>
          <p:cNvSpPr/>
          <p:nvPr/>
        </p:nvSpPr>
        <p:spPr>
          <a:xfrm>
            <a:off x="9729000" y="332568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hoặc</a:t>
            </a:r>
            <a:endParaRPr b="0" lang="en-GB" sz="1250" strike="noStrike" u="none">
              <a:solidFill>
                <a:srgbClr val="ffffff"/>
              </a:solidFill>
              <a:effectLst/>
              <a:uFillTx/>
              <a:latin typeface="Arial"/>
            </a:endParaRPr>
          </a:p>
        </p:txBody>
      </p:sp>
      <p:sp>
        <p:nvSpPr>
          <p:cNvPr id="289" name="Text 16"/>
          <p:cNvSpPr/>
          <p:nvPr/>
        </p:nvSpPr>
        <p:spPr>
          <a:xfrm>
            <a:off x="9729000" y="367596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id IN &lt;allowed_student_ids&gt;</a:t>
            </a:r>
            <a:endParaRPr b="0" lang="en-GB" sz="1250" strike="noStrike" u="none">
              <a:solidFill>
                <a:srgbClr val="ffffff"/>
              </a:solidFill>
              <a:effectLst/>
              <a:uFillTx/>
              <a:latin typeface="Arial"/>
            </a:endParaRPr>
          </a:p>
        </p:txBody>
      </p:sp>
      <p:sp>
        <p:nvSpPr>
          <p:cNvPr id="290" name="Shape 17"/>
          <p:cNvSpPr/>
          <p:nvPr/>
        </p:nvSpPr>
        <p:spPr>
          <a:xfrm>
            <a:off x="564840" y="4033800"/>
            <a:ext cx="13500000" cy="97020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ffffff"/>
              </a:solidFill>
              <a:effectLst/>
              <a:uFillTx/>
              <a:latin typeface="Arial"/>
            </a:endParaRPr>
          </a:p>
        </p:txBody>
      </p:sp>
      <p:sp>
        <p:nvSpPr>
          <p:cNvPr id="291" name="Text 18"/>
          <p:cNvSpPr/>
          <p:nvPr/>
        </p:nvSpPr>
        <p:spPr>
          <a:xfrm>
            <a:off x="724320" y="4137120"/>
            <a:ext cx="41785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professor</a:t>
            </a:r>
            <a:endParaRPr b="0" lang="en-GB" sz="1250" strike="noStrike" u="none">
              <a:solidFill>
                <a:srgbClr val="ffffff"/>
              </a:solidFill>
              <a:effectLst/>
              <a:uFillTx/>
              <a:latin typeface="Arial"/>
            </a:endParaRPr>
          </a:p>
        </p:txBody>
      </p:sp>
      <p:sp>
        <p:nvSpPr>
          <p:cNvPr id="292" name="Text 19"/>
          <p:cNvSpPr/>
          <p:nvPr/>
        </p:nvSpPr>
        <p:spPr>
          <a:xfrm>
            <a:off x="5229360" y="4137120"/>
            <a:ext cx="4173120" cy="763920"/>
          </a:xfrm>
          <a:prstGeom prst="rect">
            <a:avLst/>
          </a:prstGeom>
          <a:noFill/>
          <a:ln w="0">
            <a:noFill/>
          </a:ln>
        </p:spPr>
        <p:style>
          <a:lnRef idx="0"/>
          <a:fillRef idx="0"/>
          <a:effectRef idx="0"/>
          <a:fontRef idx="minor"/>
        </p:style>
        <p:txBody>
          <a:bodyPr lIns="0" rIns="0" tIns="0" bIns="0" anchor="t">
            <a:noAutofit/>
          </a:bodyPr>
          <a:p>
            <a:r>
              <a:rPr b="0" lang="en-US" sz="1250" strike="noStrike" u="none">
                <a:solidFill>
                  <a:srgbClr val="272525"/>
                </a:solidFill>
                <a:effectLst/>
                <a:uFillTx/>
                <a:latin typeface="Inter"/>
                <a:ea typeface="Inter"/>
              </a:rPr>
              <a:t>id = &lt;advisor_id&gt;</a:t>
            </a:r>
            <a:endParaRPr b="0" lang="en-GB" sz="1250" strike="noStrike" u="none">
              <a:solidFill>
                <a:srgbClr val="ffffff"/>
              </a:solidFill>
              <a:effectLst/>
              <a:uFillTx/>
              <a:latin typeface="Arial"/>
            </a:endParaRPr>
          </a:p>
          <a:p>
            <a:r>
              <a:rPr b="0" lang="en-US" sz="1250" strike="noStrike" u="none">
                <a:solidFill>
                  <a:srgbClr val="272525"/>
                </a:solidFill>
                <a:effectLst/>
                <a:uFillTx/>
                <a:latin typeface="Inter"/>
                <a:ea typeface="Inter"/>
              </a:rPr>
              <a:t>hoặc</a:t>
            </a:r>
            <a:endParaRPr b="0" lang="en-GB" sz="1250" strike="noStrike" u="none">
              <a:solidFill>
                <a:srgbClr val="ffffff"/>
              </a:solidFill>
              <a:effectLst/>
              <a:uFillTx/>
              <a:latin typeface="Arial"/>
            </a:endParaRPr>
          </a:p>
          <a:p>
            <a:pPr>
              <a:lnSpc>
                <a:spcPts val="2001"/>
              </a:lnSpc>
              <a:tabLst>
                <a:tab algn="l" pos="0"/>
              </a:tabLst>
            </a:pPr>
            <a:r>
              <a:rPr b="0" lang="en-US" sz="1250" strike="noStrike" u="none">
                <a:solidFill>
                  <a:srgbClr val="272525"/>
                </a:solidFill>
                <a:effectLst/>
                <a:uFillTx/>
                <a:latin typeface="Inter"/>
                <a:ea typeface="Inter"/>
              </a:rPr>
              <a:t>id = &lt;course_instructor&gt;</a:t>
            </a:r>
            <a:endParaRPr b="0" lang="en-GB" sz="1250" strike="noStrike" u="none">
              <a:solidFill>
                <a:srgbClr val="ffffff"/>
              </a:solidFill>
              <a:effectLst/>
              <a:uFillTx/>
              <a:latin typeface="Arial"/>
            </a:endParaRPr>
          </a:p>
        </p:txBody>
      </p:sp>
      <p:sp>
        <p:nvSpPr>
          <p:cNvPr id="293" name="Text 20"/>
          <p:cNvSpPr/>
          <p:nvPr/>
        </p:nvSpPr>
        <p:spPr>
          <a:xfrm>
            <a:off x="9729000" y="413712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id = &lt;user_id&gt;</a:t>
            </a:r>
            <a:endParaRPr b="0" lang="en-GB" sz="1250" strike="noStrike" u="none">
              <a:solidFill>
                <a:srgbClr val="ffffff"/>
              </a:solidFill>
              <a:effectLst/>
              <a:uFillTx/>
              <a:latin typeface="Arial"/>
            </a:endParaRPr>
          </a:p>
        </p:txBody>
      </p:sp>
      <p:sp>
        <p:nvSpPr>
          <p:cNvPr id="294" name="Shape 21"/>
          <p:cNvSpPr/>
          <p:nvPr/>
        </p:nvSpPr>
        <p:spPr>
          <a:xfrm>
            <a:off x="564840" y="5004720"/>
            <a:ext cx="13500000" cy="4608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295" name="Text 22"/>
          <p:cNvSpPr/>
          <p:nvPr/>
        </p:nvSpPr>
        <p:spPr>
          <a:xfrm>
            <a:off x="724320" y="5107680"/>
            <a:ext cx="41785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administrative_class</a:t>
            </a:r>
            <a:endParaRPr b="0" lang="en-GB" sz="1250" strike="noStrike" u="none">
              <a:solidFill>
                <a:srgbClr val="ffffff"/>
              </a:solidFill>
              <a:effectLst/>
              <a:uFillTx/>
              <a:latin typeface="Arial"/>
            </a:endParaRPr>
          </a:p>
        </p:txBody>
      </p:sp>
      <p:sp>
        <p:nvSpPr>
          <p:cNvPr id="296" name="Text 23"/>
          <p:cNvSpPr/>
          <p:nvPr/>
        </p:nvSpPr>
        <p:spPr>
          <a:xfrm>
            <a:off x="5229360" y="5107680"/>
            <a:ext cx="41731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id = &lt;administrative_class_id&gt;</a:t>
            </a:r>
            <a:endParaRPr b="0" lang="en-GB" sz="1250" strike="noStrike" u="none">
              <a:solidFill>
                <a:srgbClr val="ffffff"/>
              </a:solidFill>
              <a:effectLst/>
              <a:uFillTx/>
              <a:latin typeface="Arial"/>
            </a:endParaRPr>
          </a:p>
        </p:txBody>
      </p:sp>
      <p:sp>
        <p:nvSpPr>
          <p:cNvPr id="297" name="Text 24"/>
          <p:cNvSpPr/>
          <p:nvPr/>
        </p:nvSpPr>
        <p:spPr>
          <a:xfrm>
            <a:off x="9729000" y="510768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id = &lt;advised_class_id&gt;</a:t>
            </a:r>
            <a:endParaRPr b="0" lang="en-GB" sz="1250" strike="noStrike" u="none">
              <a:solidFill>
                <a:srgbClr val="ffffff"/>
              </a:solidFill>
              <a:effectLst/>
              <a:uFillTx/>
              <a:latin typeface="Arial"/>
            </a:endParaRPr>
          </a:p>
        </p:txBody>
      </p:sp>
      <p:sp>
        <p:nvSpPr>
          <p:cNvPr id="298" name="Shape 25"/>
          <p:cNvSpPr/>
          <p:nvPr/>
        </p:nvSpPr>
        <p:spPr>
          <a:xfrm>
            <a:off x="564840" y="5465520"/>
            <a:ext cx="13500000" cy="116136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ffffff"/>
              </a:solidFill>
              <a:effectLst/>
              <a:uFillTx/>
              <a:latin typeface="Arial"/>
            </a:endParaRPr>
          </a:p>
        </p:txBody>
      </p:sp>
      <p:sp>
        <p:nvSpPr>
          <p:cNvPr id="299" name="Text 26"/>
          <p:cNvSpPr/>
          <p:nvPr/>
        </p:nvSpPr>
        <p:spPr>
          <a:xfrm>
            <a:off x="724320" y="5568840"/>
            <a:ext cx="41785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course_class_enrollment</a:t>
            </a:r>
            <a:endParaRPr b="0" lang="en-GB" sz="1250" strike="noStrike" u="none">
              <a:solidFill>
                <a:srgbClr val="ffffff"/>
              </a:solidFill>
              <a:effectLst/>
              <a:uFillTx/>
              <a:latin typeface="Arial"/>
            </a:endParaRPr>
          </a:p>
        </p:txBody>
      </p:sp>
      <p:sp>
        <p:nvSpPr>
          <p:cNvPr id="300" name="Text 27"/>
          <p:cNvSpPr/>
          <p:nvPr/>
        </p:nvSpPr>
        <p:spPr>
          <a:xfrm>
            <a:off x="5229360" y="5568840"/>
            <a:ext cx="41731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student_id = &lt;user_id&gt;</a:t>
            </a:r>
            <a:endParaRPr b="0" lang="en-GB" sz="1250" strike="noStrike" u="none">
              <a:solidFill>
                <a:srgbClr val="ffffff"/>
              </a:solidFill>
              <a:effectLst/>
              <a:uFillTx/>
              <a:latin typeface="Arial"/>
            </a:endParaRPr>
          </a:p>
        </p:txBody>
      </p:sp>
      <p:sp>
        <p:nvSpPr>
          <p:cNvPr id="301" name="Text 28"/>
          <p:cNvSpPr/>
          <p:nvPr/>
        </p:nvSpPr>
        <p:spPr>
          <a:xfrm>
            <a:off x="9729000" y="556884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student_id = &lt;allowed_student_id&gt;</a:t>
            </a:r>
            <a:endParaRPr b="0" lang="en-GB" sz="1250" strike="noStrike" u="none">
              <a:solidFill>
                <a:srgbClr val="ffffff"/>
              </a:solidFill>
              <a:effectLst/>
              <a:uFillTx/>
              <a:latin typeface="Arial"/>
            </a:endParaRPr>
          </a:p>
        </p:txBody>
      </p:sp>
      <p:sp>
        <p:nvSpPr>
          <p:cNvPr id="302" name="Text 29"/>
          <p:cNvSpPr/>
          <p:nvPr/>
        </p:nvSpPr>
        <p:spPr>
          <a:xfrm>
            <a:off x="9729000" y="591912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hoặc</a:t>
            </a:r>
            <a:endParaRPr b="0" lang="en-GB" sz="1250" strike="noStrike" u="none">
              <a:solidFill>
                <a:srgbClr val="ffffff"/>
              </a:solidFill>
              <a:effectLst/>
              <a:uFillTx/>
              <a:latin typeface="Arial"/>
            </a:endParaRPr>
          </a:p>
        </p:txBody>
      </p:sp>
      <p:sp>
        <p:nvSpPr>
          <p:cNvPr id="303" name="Text 30"/>
          <p:cNvSpPr/>
          <p:nvPr/>
        </p:nvSpPr>
        <p:spPr>
          <a:xfrm>
            <a:off x="9729000" y="626940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student_id IN &lt;allowed_student_ids&gt;</a:t>
            </a:r>
            <a:endParaRPr b="0" lang="en-GB" sz="1250" strike="noStrike" u="none">
              <a:solidFill>
                <a:srgbClr val="ffffff"/>
              </a:solidFill>
              <a:effectLst/>
              <a:uFillTx/>
              <a:latin typeface="Arial"/>
            </a:endParaRPr>
          </a:p>
        </p:txBody>
      </p:sp>
      <p:sp>
        <p:nvSpPr>
          <p:cNvPr id="304" name="Shape 31"/>
          <p:cNvSpPr/>
          <p:nvPr/>
        </p:nvSpPr>
        <p:spPr>
          <a:xfrm>
            <a:off x="564840" y="6627240"/>
            <a:ext cx="13500000" cy="11613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05" name="Text 32"/>
          <p:cNvSpPr/>
          <p:nvPr/>
        </p:nvSpPr>
        <p:spPr>
          <a:xfrm>
            <a:off x="724320" y="6730200"/>
            <a:ext cx="41785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student_course_class_schedule</a:t>
            </a:r>
            <a:endParaRPr b="0" lang="en-GB" sz="1250" strike="noStrike" u="none">
              <a:solidFill>
                <a:srgbClr val="ffffff"/>
              </a:solidFill>
              <a:effectLst/>
              <a:uFillTx/>
              <a:latin typeface="Arial"/>
            </a:endParaRPr>
          </a:p>
        </p:txBody>
      </p:sp>
      <p:sp>
        <p:nvSpPr>
          <p:cNvPr id="306" name="Text 33"/>
          <p:cNvSpPr/>
          <p:nvPr/>
        </p:nvSpPr>
        <p:spPr>
          <a:xfrm>
            <a:off x="5229360" y="6730200"/>
            <a:ext cx="417312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course_class_enrollment_id = &lt;enrolled_class&gt;</a:t>
            </a:r>
            <a:endParaRPr b="0" lang="en-GB" sz="1250" strike="noStrike" u="none">
              <a:solidFill>
                <a:srgbClr val="ffffff"/>
              </a:solidFill>
              <a:effectLst/>
              <a:uFillTx/>
              <a:latin typeface="Arial"/>
            </a:endParaRPr>
          </a:p>
        </p:txBody>
      </p:sp>
      <p:sp>
        <p:nvSpPr>
          <p:cNvPr id="307" name="Text 34"/>
          <p:cNvSpPr/>
          <p:nvPr/>
        </p:nvSpPr>
        <p:spPr>
          <a:xfrm>
            <a:off x="5229360" y="7080480"/>
            <a:ext cx="4173120" cy="509400"/>
          </a:xfrm>
          <a:prstGeom prst="rect">
            <a:avLst/>
          </a:prstGeom>
          <a:noFill/>
          <a:ln w="0">
            <a:noFill/>
          </a:ln>
        </p:spPr>
        <p:style>
          <a:lnRef idx="0"/>
          <a:fillRef idx="0"/>
          <a:effectRef idx="0"/>
          <a:fontRef idx="minor"/>
        </p:style>
        <p:txBody>
          <a:bodyPr lIns="0" rIns="0" tIns="0" bIns="0" anchor="t">
            <a:noAutofit/>
          </a:bodyPr>
          <a:p>
            <a:r>
              <a:rPr b="0" lang="en-US" sz="1250" strike="noStrike" u="none">
                <a:solidFill>
                  <a:srgbClr val="272525"/>
                </a:solidFill>
                <a:effectLst/>
                <a:uFillTx/>
                <a:latin typeface="Inter"/>
                <a:ea typeface="Inter"/>
              </a:rPr>
              <a:t>hoặc</a:t>
            </a:r>
            <a:endParaRPr b="0" lang="en-GB" sz="1250" strike="noStrike" u="none">
              <a:solidFill>
                <a:srgbClr val="ffffff"/>
              </a:solidFill>
              <a:effectLst/>
              <a:uFillTx/>
              <a:latin typeface="Arial"/>
            </a:endParaRPr>
          </a:p>
          <a:p>
            <a:pPr>
              <a:lnSpc>
                <a:spcPts val="2001"/>
              </a:lnSpc>
              <a:tabLst>
                <a:tab algn="l" pos="0"/>
              </a:tabLst>
            </a:pPr>
            <a:r>
              <a:rPr b="0" lang="en-US" sz="1250" strike="noStrike" u="none">
                <a:solidFill>
                  <a:srgbClr val="272525"/>
                </a:solidFill>
                <a:effectLst/>
                <a:uFillTx/>
                <a:latin typeface="Inter"/>
                <a:ea typeface="Inter"/>
              </a:rPr>
              <a:t>course_class_enrollment_id IN &lt;enrolled_classes&gt;</a:t>
            </a:r>
            <a:endParaRPr b="0" lang="en-GB" sz="1250" strike="noStrike" u="none">
              <a:solidFill>
                <a:srgbClr val="ffffff"/>
              </a:solidFill>
              <a:effectLst/>
              <a:uFillTx/>
              <a:latin typeface="Arial"/>
            </a:endParaRPr>
          </a:p>
        </p:txBody>
      </p:sp>
      <p:sp>
        <p:nvSpPr>
          <p:cNvPr id="308" name="Text 35"/>
          <p:cNvSpPr/>
          <p:nvPr/>
        </p:nvSpPr>
        <p:spPr>
          <a:xfrm>
            <a:off x="9729000" y="673020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course_class_schedule = &lt;taught_schedule&gt;</a:t>
            </a:r>
            <a:endParaRPr b="0" lang="en-GB" sz="1250" strike="noStrike" u="none">
              <a:solidFill>
                <a:srgbClr val="ffffff"/>
              </a:solidFill>
              <a:effectLst/>
              <a:uFillTx/>
              <a:latin typeface="Arial"/>
            </a:endParaRPr>
          </a:p>
        </p:txBody>
      </p:sp>
      <p:sp>
        <p:nvSpPr>
          <p:cNvPr id="309" name="Text 36"/>
          <p:cNvSpPr/>
          <p:nvPr/>
        </p:nvSpPr>
        <p:spPr>
          <a:xfrm>
            <a:off x="9729000" y="708048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hoặc</a:t>
            </a:r>
            <a:endParaRPr b="0" lang="en-GB" sz="1250" strike="noStrike" u="none">
              <a:solidFill>
                <a:srgbClr val="ffffff"/>
              </a:solidFill>
              <a:effectLst/>
              <a:uFillTx/>
              <a:latin typeface="Arial"/>
            </a:endParaRPr>
          </a:p>
        </p:txBody>
      </p:sp>
      <p:sp>
        <p:nvSpPr>
          <p:cNvPr id="310" name="Text 37"/>
          <p:cNvSpPr/>
          <p:nvPr/>
        </p:nvSpPr>
        <p:spPr>
          <a:xfrm>
            <a:off x="9729000" y="7430760"/>
            <a:ext cx="4177080" cy="2545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250" strike="noStrike" u="none">
                <a:solidFill>
                  <a:srgbClr val="272525"/>
                </a:solidFill>
                <a:effectLst/>
                <a:uFillTx/>
                <a:latin typeface="Inter"/>
                <a:ea typeface="Inter"/>
              </a:rPr>
              <a:t>course_class_schedule IN &lt;taught_schedules&gt;</a:t>
            </a:r>
            <a:endParaRPr b="0" lang="en-GB" sz="12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 0"/>
          <p:cNvSpPr/>
          <p:nvPr/>
        </p:nvSpPr>
        <p:spPr>
          <a:xfrm>
            <a:off x="554040" y="435240"/>
            <a:ext cx="6733800" cy="494280"/>
          </a:xfrm>
          <a:prstGeom prst="rect">
            <a:avLst/>
          </a:prstGeom>
          <a:noFill/>
          <a:ln w="0">
            <a:noFill/>
          </a:ln>
        </p:spPr>
        <p:style>
          <a:lnRef idx="0"/>
          <a:fillRef idx="0"/>
          <a:effectRef idx="0"/>
          <a:fontRef idx="minor"/>
        </p:style>
        <p:txBody>
          <a:bodyPr wrap="none" lIns="0" rIns="0" tIns="0" bIns="0" anchor="t">
            <a:noAutofit/>
          </a:bodyPr>
          <a:p>
            <a:pPr>
              <a:lnSpc>
                <a:spcPts val="3849"/>
              </a:lnSpc>
              <a:tabLst>
                <a:tab algn="l" pos="0"/>
              </a:tabLst>
            </a:pPr>
            <a:r>
              <a:rPr b="1" lang="en-US" sz="3100" strike="noStrike" u="none">
                <a:solidFill>
                  <a:srgbClr val="000000"/>
                </a:solidFill>
                <a:effectLst/>
                <a:uFillTx/>
                <a:latin typeface="Inter Bold"/>
                <a:ea typeface="Inter Bold"/>
              </a:rPr>
              <a:t>Phương pháp kiểm tra điều kiện lọc</a:t>
            </a:r>
            <a:endParaRPr b="0" lang="en-GB" sz="3100" strike="noStrike" u="none">
              <a:solidFill>
                <a:srgbClr val="ffffff"/>
              </a:solidFill>
              <a:effectLst/>
              <a:uFillTx/>
              <a:latin typeface="Arial"/>
            </a:endParaRPr>
          </a:p>
        </p:txBody>
      </p:sp>
      <p:sp>
        <p:nvSpPr>
          <p:cNvPr id="312" name="Text 1"/>
          <p:cNvSpPr/>
          <p:nvPr/>
        </p:nvSpPr>
        <p:spPr>
          <a:xfrm>
            <a:off x="554040" y="1167480"/>
            <a:ext cx="4212360" cy="2469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1" lang="en-US" sz="1550" strike="noStrike" u="none">
                <a:solidFill>
                  <a:srgbClr val="000000"/>
                </a:solidFill>
                <a:effectLst/>
                <a:uFillTx/>
                <a:latin typeface="Inter Bold"/>
                <a:ea typeface="Inter Bold"/>
              </a:rPr>
              <a:t>Hạn chế của phương pháp kiểm tra đơn giản</a:t>
            </a:r>
            <a:endParaRPr b="0" lang="en-GB" sz="1550" strike="noStrike" u="none">
              <a:solidFill>
                <a:srgbClr val="ffffff"/>
              </a:solidFill>
              <a:effectLst/>
              <a:uFillTx/>
              <a:latin typeface="Arial"/>
            </a:endParaRPr>
          </a:p>
        </p:txBody>
      </p:sp>
      <p:sp>
        <p:nvSpPr>
          <p:cNvPr id="313" name="Text 2"/>
          <p:cNvSpPr/>
          <p:nvPr/>
        </p:nvSpPr>
        <p:spPr>
          <a:xfrm>
            <a:off x="554040" y="1652040"/>
            <a:ext cx="13521960" cy="2530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Việc kiểm tra trực tiếp chuỗi ký tự truy vấn có chứa điều kiện lọc không đảm bảo tính hiệu quả và an toàn trong hệ thống.</a:t>
            </a:r>
            <a:endParaRPr b="0" lang="en-GB" sz="1200" strike="noStrike" u="none">
              <a:solidFill>
                <a:srgbClr val="ffffff"/>
              </a:solidFill>
              <a:effectLst/>
              <a:uFillTx/>
              <a:latin typeface="Arial"/>
            </a:endParaRPr>
          </a:p>
        </p:txBody>
      </p:sp>
      <p:sp>
        <p:nvSpPr>
          <p:cNvPr id="314" name="Text 3"/>
          <p:cNvSpPr/>
          <p:nvPr/>
        </p:nvSpPr>
        <p:spPr>
          <a:xfrm>
            <a:off x="554040" y="2083320"/>
            <a:ext cx="13521960" cy="2530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Ví dụ: Sinh viên có id = 1 có thể dễ dàng vượt qua cơ chế kiểm tra đơn giản bằng cách sử dụng:</a:t>
            </a:r>
            <a:endParaRPr b="0" lang="en-GB" sz="1200" strike="noStrike" u="none">
              <a:solidFill>
                <a:srgbClr val="ffffff"/>
              </a:solidFill>
              <a:effectLst/>
              <a:uFillTx/>
              <a:latin typeface="Arial"/>
            </a:endParaRPr>
          </a:p>
        </p:txBody>
      </p:sp>
      <p:sp>
        <p:nvSpPr>
          <p:cNvPr id="315" name="Shape 4"/>
          <p:cNvSpPr/>
          <p:nvPr/>
        </p:nvSpPr>
        <p:spPr>
          <a:xfrm>
            <a:off x="554040" y="2514960"/>
            <a:ext cx="13521960" cy="997200"/>
          </a:xfrm>
          <a:prstGeom prst="roundRect">
            <a:avLst>
              <a:gd name="adj" fmla="val 6665"/>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16" name="Shape 5"/>
          <p:cNvSpPr/>
          <p:nvPr/>
        </p:nvSpPr>
        <p:spPr>
          <a:xfrm>
            <a:off x="546120" y="2514960"/>
            <a:ext cx="13537800" cy="997200"/>
          </a:xfrm>
          <a:prstGeom prst="roundRect">
            <a:avLst>
              <a:gd name="adj" fmla="val 2380"/>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17" name="Text 6"/>
          <p:cNvSpPr/>
          <p:nvPr/>
        </p:nvSpPr>
        <p:spPr>
          <a:xfrm>
            <a:off x="704520" y="2633400"/>
            <a:ext cx="13221360" cy="759600"/>
          </a:xfrm>
          <a:prstGeom prst="rect">
            <a:avLst/>
          </a:prstGeom>
          <a:noFill/>
          <a:ln w="0">
            <a:noFill/>
          </a:ln>
        </p:spPr>
        <p:style>
          <a:lnRef idx="0"/>
          <a:fillRef idx="0"/>
          <a:effectRef idx="0"/>
          <a:fontRef idx="minor"/>
        </p:style>
        <p:txBody>
          <a:bodyPr lIns="0" rIns="0" tIns="0" bIns="0" anchor="t">
            <a:noAutofit/>
          </a:bodyPr>
          <a:p>
            <a:pPr>
              <a:lnSpc>
                <a:spcPts val="1950"/>
              </a:lnSpc>
              <a:tabLst>
                <a:tab algn="l" pos="0"/>
              </a:tabLst>
            </a:pPr>
            <a:r>
              <a:rPr b="0" lang="en-US" sz="1200" strike="noStrike" u="none">
                <a:solidFill>
                  <a:srgbClr val="272525"/>
                </a:solidFill>
                <a:effectLst/>
                <a:highlight>
                  <a:srgbClr val="dadbf1"/>
                </a:highlight>
                <a:uFillTx/>
                <a:latin typeface="Consolas"/>
                <a:ea typeface="Consolas"/>
              </a:rPr>
              <a:t>SELECT * FROM student WHERE id = 1</a:t>
            </a:r>
            <a:endParaRPr b="0" lang="en-GB" sz="1200" strike="noStrike" u="none">
              <a:solidFill>
                <a:srgbClr val="ffffff"/>
              </a:solidFill>
              <a:effectLst/>
              <a:uFillTx/>
              <a:latin typeface="Arial"/>
            </a:endParaRPr>
          </a:p>
          <a:p>
            <a:pPr>
              <a:lnSpc>
                <a:spcPts val="1950"/>
              </a:lnSpc>
              <a:tabLst>
                <a:tab algn="l" pos="0"/>
              </a:tabLst>
            </a:pPr>
            <a:r>
              <a:rPr b="0" lang="en-US" sz="1200" strike="noStrike" u="none">
                <a:solidFill>
                  <a:srgbClr val="272525"/>
                </a:solidFill>
                <a:effectLst/>
                <a:highlight>
                  <a:srgbClr val="dadbf1"/>
                </a:highlight>
                <a:uFillTx/>
                <a:latin typeface="Consolas"/>
                <a:ea typeface="Consolas"/>
              </a:rPr>
              <a:t>UNION</a:t>
            </a:r>
            <a:endParaRPr b="0" lang="en-GB" sz="1200" strike="noStrike" u="none">
              <a:solidFill>
                <a:srgbClr val="ffffff"/>
              </a:solidFill>
              <a:effectLst/>
              <a:uFillTx/>
              <a:latin typeface="Arial"/>
            </a:endParaRPr>
          </a:p>
          <a:p>
            <a:pPr>
              <a:lnSpc>
                <a:spcPts val="1950"/>
              </a:lnSpc>
              <a:tabLst>
                <a:tab algn="l" pos="0"/>
              </a:tabLst>
            </a:pPr>
            <a:r>
              <a:rPr b="0" lang="en-US" sz="1200" strike="noStrike" u="none">
                <a:solidFill>
                  <a:srgbClr val="272525"/>
                </a:solidFill>
                <a:effectLst/>
                <a:highlight>
                  <a:srgbClr val="dadbf1"/>
                </a:highlight>
                <a:uFillTx/>
                <a:latin typeface="Consolas"/>
                <a:ea typeface="Consolas"/>
              </a:rPr>
              <a:t>SELECT * FROM student WHERE id = 2</a:t>
            </a:r>
            <a:endParaRPr b="0" lang="en-GB" sz="1200" strike="noStrike" u="none">
              <a:solidFill>
                <a:srgbClr val="ffffff"/>
              </a:solidFill>
              <a:effectLst/>
              <a:uFillTx/>
              <a:latin typeface="Arial"/>
            </a:endParaRPr>
          </a:p>
        </p:txBody>
      </p:sp>
      <p:sp>
        <p:nvSpPr>
          <p:cNvPr id="318" name="Text 7"/>
          <p:cNvSpPr/>
          <p:nvPr/>
        </p:nvSpPr>
        <p:spPr>
          <a:xfrm>
            <a:off x="554040" y="3749760"/>
            <a:ext cx="3576240" cy="2469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1" lang="en-US" sz="1550" strike="noStrike" u="none">
                <a:solidFill>
                  <a:srgbClr val="000000"/>
                </a:solidFill>
                <a:effectLst/>
                <a:uFillTx/>
                <a:latin typeface="Inter Bold"/>
                <a:ea typeface="Inter Bold"/>
              </a:rPr>
              <a:t>Giải pháp: Phân tích cây cú pháp SQL</a:t>
            </a:r>
            <a:endParaRPr b="0" lang="en-GB" sz="1550" strike="noStrike" u="none">
              <a:solidFill>
                <a:srgbClr val="ffffff"/>
              </a:solidFill>
              <a:effectLst/>
              <a:uFillTx/>
              <a:latin typeface="Arial"/>
            </a:endParaRPr>
          </a:p>
        </p:txBody>
      </p:sp>
      <p:sp>
        <p:nvSpPr>
          <p:cNvPr id="319" name="Text 8"/>
          <p:cNvSpPr/>
          <p:nvPr/>
        </p:nvSpPr>
        <p:spPr>
          <a:xfrm>
            <a:off x="554040" y="4234320"/>
            <a:ext cx="13521960" cy="2530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Thay vì kiểm tra chuỗi ký tự một cách đơn giản, hệ thống sẽ thực hiện:</a:t>
            </a:r>
            <a:endParaRPr b="0" lang="en-GB" sz="1200" strike="noStrike" u="none">
              <a:solidFill>
                <a:srgbClr val="ffffff"/>
              </a:solidFill>
              <a:effectLst/>
              <a:uFillTx/>
              <a:latin typeface="Arial"/>
            </a:endParaRPr>
          </a:p>
        </p:txBody>
      </p:sp>
      <p:sp>
        <p:nvSpPr>
          <p:cNvPr id="320" name="Text 9"/>
          <p:cNvSpPr/>
          <p:nvPr/>
        </p:nvSpPr>
        <p:spPr>
          <a:xfrm>
            <a:off x="554040" y="4721040"/>
            <a:ext cx="4898520" cy="253080"/>
          </a:xfrm>
          <a:prstGeom prst="rect">
            <a:avLst/>
          </a:prstGeom>
          <a:noFill/>
          <a:ln w="0">
            <a:noFill/>
          </a:ln>
        </p:spPr>
        <p:style>
          <a:lnRef idx="0"/>
          <a:fillRef idx="0"/>
          <a:effectRef idx="0"/>
          <a:fontRef idx="minor"/>
        </p:style>
        <p:txBody>
          <a:bodyPr wrap="none" lIns="0" rIns="0" tIns="0" bIns="0" anchor="t">
            <a:noAutofit/>
          </a:bodyPr>
          <a:p>
            <a:pPr marL="343080" indent="-343080">
              <a:lnSpc>
                <a:spcPts val="1950"/>
              </a:lnSpc>
              <a:buClr>
                <a:srgbClr val="272525"/>
              </a:buClr>
              <a:buFont typeface="Calibri Light"/>
              <a:buAutoNum type="arabicPeriod"/>
            </a:pPr>
            <a:r>
              <a:rPr b="0" lang="en-US" sz="1200" strike="noStrike" u="none">
                <a:solidFill>
                  <a:srgbClr val="272525"/>
                </a:solidFill>
                <a:effectLst/>
                <a:uFillTx/>
                <a:latin typeface="Inter"/>
                <a:ea typeface="Inter"/>
              </a:rPr>
              <a:t>Chuyển đổi câu truy vấn SQL thành cây cú pháp đầy đủ</a:t>
            </a:r>
            <a:endParaRPr b="0" lang="en-GB" sz="1200" strike="noStrike" u="none">
              <a:solidFill>
                <a:srgbClr val="ffffff"/>
              </a:solidFill>
              <a:effectLst/>
              <a:uFillTx/>
              <a:latin typeface="Arial"/>
            </a:endParaRPr>
          </a:p>
        </p:txBody>
      </p:sp>
      <p:sp>
        <p:nvSpPr>
          <p:cNvPr id="321" name="Text 10"/>
          <p:cNvSpPr/>
          <p:nvPr/>
        </p:nvSpPr>
        <p:spPr>
          <a:xfrm>
            <a:off x="554040" y="5029920"/>
            <a:ext cx="4898520" cy="253080"/>
          </a:xfrm>
          <a:prstGeom prst="rect">
            <a:avLst/>
          </a:prstGeom>
          <a:noFill/>
          <a:ln w="0">
            <a:noFill/>
          </a:ln>
        </p:spPr>
        <p:style>
          <a:lnRef idx="0"/>
          <a:fillRef idx="0"/>
          <a:effectRef idx="0"/>
          <a:fontRef idx="minor"/>
        </p:style>
        <p:txBody>
          <a:bodyPr wrap="none" lIns="0" rIns="0" tIns="0" bIns="0" anchor="t">
            <a:noAutofit/>
          </a:bodyPr>
          <a:p>
            <a:pPr marL="343080" indent="-343080">
              <a:lnSpc>
                <a:spcPts val="1950"/>
              </a:lnSpc>
              <a:buClr>
                <a:srgbClr val="272525"/>
              </a:buClr>
              <a:buFont typeface="Calibri Light"/>
              <a:buAutoNum type="arabicPeriod" startAt="2"/>
            </a:pPr>
            <a:r>
              <a:rPr b="0" lang="en-US" sz="1200" strike="noStrike" u="none">
                <a:solidFill>
                  <a:srgbClr val="272525"/>
                </a:solidFill>
                <a:effectLst/>
                <a:uFillTx/>
                <a:latin typeface="Inter"/>
                <a:ea typeface="Inter"/>
              </a:rPr>
              <a:t>Duyệt đệ quy qua tất cả các nốt để thực hiện phân quyền</a:t>
            </a:r>
            <a:endParaRPr b="0" lang="en-GB" sz="1200" strike="noStrike" u="none">
              <a:solidFill>
                <a:srgbClr val="ffffff"/>
              </a:solidFill>
              <a:effectLst/>
              <a:uFillTx/>
              <a:latin typeface="Arial"/>
            </a:endParaRPr>
          </a:p>
        </p:txBody>
      </p:sp>
      <p:sp>
        <p:nvSpPr>
          <p:cNvPr id="322" name="Text 11"/>
          <p:cNvSpPr/>
          <p:nvPr/>
        </p:nvSpPr>
        <p:spPr>
          <a:xfrm>
            <a:off x="554040" y="5338800"/>
            <a:ext cx="4898520" cy="506520"/>
          </a:xfrm>
          <a:prstGeom prst="rect">
            <a:avLst/>
          </a:prstGeom>
          <a:noFill/>
          <a:ln w="0">
            <a:noFill/>
          </a:ln>
        </p:spPr>
        <p:style>
          <a:lnRef idx="0"/>
          <a:fillRef idx="0"/>
          <a:effectRef idx="0"/>
          <a:fontRef idx="minor"/>
        </p:style>
        <p:txBody>
          <a:bodyPr lIns="0" rIns="0" tIns="0" bIns="0" anchor="t">
            <a:noAutofit/>
          </a:bodyPr>
          <a:p>
            <a:pPr lvl="1" marL="685800" indent="-343080">
              <a:lnSpc>
                <a:spcPts val="1950"/>
              </a:lnSpc>
              <a:buClr>
                <a:srgbClr val="272525"/>
              </a:buClr>
              <a:buFont typeface="Calibri Light"/>
              <a:buAutoNum type="arabicPeriod"/>
            </a:pPr>
            <a:r>
              <a:rPr b="0" lang="en-US" sz="1200" strike="noStrike" u="none">
                <a:solidFill>
                  <a:srgbClr val="272525"/>
                </a:solidFill>
                <a:effectLst/>
                <a:uFillTx/>
                <a:latin typeface="Inter"/>
                <a:ea typeface="Inter"/>
              </a:rPr>
              <a:t>Tổng hợp các bảng được lấy ra từ các nốt dữ liệu như FROM, WITH, …</a:t>
            </a:r>
            <a:endParaRPr b="0" lang="en-GB" sz="1200" strike="noStrike" u="none">
              <a:solidFill>
                <a:srgbClr val="ffffff"/>
              </a:solidFill>
              <a:effectLst/>
              <a:uFillTx/>
              <a:latin typeface="Arial"/>
            </a:endParaRPr>
          </a:p>
        </p:txBody>
      </p:sp>
      <p:sp>
        <p:nvSpPr>
          <p:cNvPr id="323" name="Text 12"/>
          <p:cNvSpPr/>
          <p:nvPr/>
        </p:nvSpPr>
        <p:spPr>
          <a:xfrm>
            <a:off x="554040" y="5900760"/>
            <a:ext cx="4898520" cy="506520"/>
          </a:xfrm>
          <a:prstGeom prst="rect">
            <a:avLst/>
          </a:prstGeom>
          <a:noFill/>
          <a:ln w="0">
            <a:noFill/>
          </a:ln>
        </p:spPr>
        <p:style>
          <a:lnRef idx="0"/>
          <a:fillRef idx="0"/>
          <a:effectRef idx="0"/>
          <a:fontRef idx="minor"/>
        </p:style>
        <p:txBody>
          <a:bodyPr lIns="0" rIns="0" tIns="0" bIns="0" anchor="t">
            <a:noAutofit/>
          </a:bodyPr>
          <a:p>
            <a:pPr lvl="1" marL="685800" indent="-343080">
              <a:lnSpc>
                <a:spcPts val="1950"/>
              </a:lnSpc>
              <a:buClr>
                <a:srgbClr val="272525"/>
              </a:buClr>
              <a:buFont typeface="Calibri Light"/>
              <a:buAutoNum type="arabicPeriod" startAt="2"/>
            </a:pPr>
            <a:r>
              <a:rPr b="0" lang="en-US" sz="1200" strike="noStrike" u="none">
                <a:solidFill>
                  <a:srgbClr val="272525"/>
                </a:solidFill>
                <a:effectLst/>
                <a:uFillTx/>
                <a:latin typeface="Inter"/>
                <a:ea typeface="Inter"/>
              </a:rPr>
              <a:t>Kiểm tra các điều kiện lọc trong các nốt điều kiện như WHERE, ON, HAVING, …</a:t>
            </a:r>
            <a:endParaRPr b="0" lang="en-GB" sz="1200" strike="noStrike" u="none">
              <a:solidFill>
                <a:srgbClr val="ffffff"/>
              </a:solidFill>
              <a:effectLst/>
              <a:uFillTx/>
              <a:latin typeface="Arial"/>
            </a:endParaRPr>
          </a:p>
        </p:txBody>
      </p:sp>
      <p:pic>
        <p:nvPicPr>
          <p:cNvPr id="324" name="Image 0" descr="preencoded.png"/>
          <p:cNvPicPr/>
          <p:nvPr/>
        </p:nvPicPr>
        <p:blipFill>
          <a:blip r:embed="rId1"/>
          <a:stretch/>
        </p:blipFill>
        <p:spPr>
          <a:xfrm>
            <a:off x="5846760" y="4843800"/>
            <a:ext cx="8236800" cy="2867760"/>
          </a:xfrm>
          <a:prstGeom prst="rect">
            <a:avLst/>
          </a:prstGeom>
          <a:noFill/>
          <a:ln w="0">
            <a:noFill/>
          </a:ln>
        </p:spPr>
      </p:pic>
      <p:sp>
        <p:nvSpPr>
          <p:cNvPr id="325" name="Text 13"/>
          <p:cNvSpPr/>
          <p:nvPr/>
        </p:nvSpPr>
        <p:spPr>
          <a:xfrm>
            <a:off x="5846760" y="7889760"/>
            <a:ext cx="8236800" cy="253080"/>
          </a:xfrm>
          <a:prstGeom prst="rect">
            <a:avLst/>
          </a:prstGeom>
          <a:noFill/>
          <a:ln w="0">
            <a:noFill/>
          </a:ln>
        </p:spPr>
        <p:style>
          <a:lnRef idx="0"/>
          <a:fillRef idx="0"/>
          <a:effectRef idx="0"/>
          <a:fontRef idx="minor"/>
        </p:style>
        <p:txBody>
          <a:bodyPr wrap="none" lIns="0" rIns="0" tIns="0" bIns="0" anchor="t">
            <a:noAutofit/>
          </a:bodyPr>
          <a:p>
            <a:pPr algn="ctr">
              <a:lnSpc>
                <a:spcPts val="1950"/>
              </a:lnSpc>
              <a:tabLst>
                <a:tab algn="l" pos="0"/>
              </a:tabLst>
            </a:pPr>
            <a:r>
              <a:rPr b="0" i="1" lang="en-US" sz="1200" strike="noStrike" u="none">
                <a:solidFill>
                  <a:srgbClr val="272525"/>
                </a:solidFill>
                <a:effectLst/>
                <a:uFillTx/>
                <a:latin typeface="Inter"/>
                <a:ea typeface="Inter"/>
              </a:rPr>
              <a:t>Hình minh họa cây cú pháp của câu truy vấn SQL với các nút phân tích</a:t>
            </a:r>
            <a:endParaRPr b="0" lang="en-GB" sz="1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 0"/>
          <p:cNvSpPr/>
          <p:nvPr/>
        </p:nvSpPr>
        <p:spPr>
          <a:xfrm>
            <a:off x="745560" y="756360"/>
            <a:ext cx="5325120" cy="665280"/>
          </a:xfrm>
          <a:prstGeom prst="rect">
            <a:avLst/>
          </a:prstGeom>
          <a:noFill/>
          <a:ln w="0">
            <a:noFill/>
          </a:ln>
        </p:spPr>
        <p:style>
          <a:lnRef idx="0"/>
          <a:fillRef idx="0"/>
          <a:effectRef idx="0"/>
          <a:fontRef idx="minor"/>
        </p:style>
        <p:txBody>
          <a:bodyPr wrap="none" lIns="0" rIns="0" tIns="0" bIns="0" anchor="t">
            <a:noAutofit/>
          </a:bodyPr>
          <a:p>
            <a:pPr>
              <a:lnSpc>
                <a:spcPts val="5199"/>
              </a:lnSpc>
              <a:tabLst>
                <a:tab algn="l" pos="0"/>
              </a:tabLst>
            </a:pPr>
            <a:r>
              <a:rPr b="1" lang="en-US" sz="4150" strike="noStrike" u="none">
                <a:solidFill>
                  <a:srgbClr val="000000"/>
                </a:solidFill>
                <a:effectLst/>
                <a:uFillTx/>
                <a:latin typeface="Inter Bold"/>
                <a:ea typeface="Inter Bold"/>
              </a:rPr>
              <a:t>Thiết kế hàm đệ quy</a:t>
            </a:r>
            <a:endParaRPr b="0" lang="en-GB" sz="4150" strike="noStrike" u="none">
              <a:solidFill>
                <a:srgbClr val="ffffff"/>
              </a:solidFill>
              <a:effectLst/>
              <a:uFillTx/>
              <a:latin typeface="Arial"/>
            </a:endParaRPr>
          </a:p>
        </p:txBody>
      </p:sp>
      <p:sp>
        <p:nvSpPr>
          <p:cNvPr id="327" name="Text 1"/>
          <p:cNvSpPr/>
          <p:nvPr/>
        </p:nvSpPr>
        <p:spPr>
          <a:xfrm>
            <a:off x="745560" y="1741680"/>
            <a:ext cx="2662200" cy="33228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1" lang="en-US" sz="2050" strike="noStrike" u="none">
                <a:solidFill>
                  <a:srgbClr val="000000"/>
                </a:solidFill>
                <a:effectLst/>
                <a:uFillTx/>
                <a:latin typeface="Inter Bold"/>
                <a:ea typeface="Inter Bold"/>
              </a:rPr>
              <a:t>Hàm đệ quy</a:t>
            </a:r>
            <a:endParaRPr b="0" lang="en-GB" sz="2050" strike="noStrike" u="none">
              <a:solidFill>
                <a:srgbClr val="ffffff"/>
              </a:solidFill>
              <a:effectLst/>
              <a:uFillTx/>
              <a:latin typeface="Arial"/>
            </a:endParaRPr>
          </a:p>
        </p:txBody>
      </p:sp>
      <p:sp>
        <p:nvSpPr>
          <p:cNvPr id="328" name="Text 2"/>
          <p:cNvSpPr/>
          <p:nvPr/>
        </p:nvSpPr>
        <p:spPr>
          <a:xfrm>
            <a:off x="745560" y="2585520"/>
            <a:ext cx="6309360" cy="68112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trike="noStrike" u="none">
                <a:solidFill>
                  <a:srgbClr val="272525"/>
                </a:solidFill>
                <a:effectLst/>
                <a:uFillTx/>
                <a:latin typeface="Inter"/>
                <a:ea typeface="Inter"/>
              </a:rPr>
              <a:t>Hàm </a:t>
            </a:r>
            <a:r>
              <a:rPr b="1" lang="en-US" sz="1650" strike="noStrike" u="none">
                <a:solidFill>
                  <a:srgbClr val="272525"/>
                </a:solidFill>
                <a:effectLst/>
                <a:uFillTx/>
                <a:latin typeface="Inter"/>
                <a:ea typeface="Inter"/>
              </a:rPr>
              <a:t>AuthorizeNode</a:t>
            </a:r>
            <a:r>
              <a:rPr b="0" lang="en-US" sz="1650" strike="noStrike" u="none">
                <a:solidFill>
                  <a:srgbClr val="272525"/>
                </a:solidFill>
                <a:effectLst/>
                <a:uFillTx/>
                <a:latin typeface="Inter"/>
                <a:ea typeface="Inter"/>
              </a:rPr>
              <a:t> nhận vào tham số dưới đây và một số tham số khác sẽ trình bày chi tiết hơn ở phần sau</a:t>
            </a:r>
            <a:endParaRPr b="0" lang="en-GB" sz="1650" strike="noStrike" u="none">
              <a:solidFill>
                <a:srgbClr val="ffffff"/>
              </a:solidFill>
              <a:effectLst/>
              <a:uFillTx/>
              <a:latin typeface="Arial"/>
            </a:endParaRPr>
          </a:p>
        </p:txBody>
      </p:sp>
      <p:sp>
        <p:nvSpPr>
          <p:cNvPr id="329" name="Text 3"/>
          <p:cNvSpPr/>
          <p:nvPr/>
        </p:nvSpPr>
        <p:spPr>
          <a:xfrm>
            <a:off x="745560" y="3458520"/>
            <a:ext cx="6309360" cy="102204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TablesContext</a:t>
            </a:r>
            <a:r>
              <a:rPr b="0" lang="en-US" sz="1650" strike="noStrike" u="none">
                <a:solidFill>
                  <a:srgbClr val="272525"/>
                </a:solidFill>
                <a:effectLst/>
                <a:uFillTx/>
                <a:latin typeface="Inter"/>
                <a:ea typeface="Inter"/>
              </a:rPr>
              <a:t>: Các bảng đã khám phá ra khi duyệt hiện tại, đi kèm với danh sách các bảng chưa phân quyền cần kiểm tra ở nốt điều kiện</a:t>
            </a:r>
            <a:endParaRPr b="0" lang="en-GB" sz="1650" strike="noStrike" u="none">
              <a:solidFill>
                <a:srgbClr val="ffffff"/>
              </a:solidFill>
              <a:effectLst/>
              <a:uFillTx/>
              <a:latin typeface="Arial"/>
            </a:endParaRPr>
          </a:p>
        </p:txBody>
      </p:sp>
      <p:sp>
        <p:nvSpPr>
          <p:cNvPr id="330" name="Text 4"/>
          <p:cNvSpPr/>
          <p:nvPr/>
        </p:nvSpPr>
        <p:spPr>
          <a:xfrm>
            <a:off x="745560" y="4555440"/>
            <a:ext cx="6309360" cy="34056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UserInfo</a:t>
            </a:r>
            <a:r>
              <a:rPr b="0" lang="en-US" sz="1650" strike="noStrike" u="none">
                <a:solidFill>
                  <a:srgbClr val="272525"/>
                </a:solidFill>
                <a:effectLst/>
                <a:uFillTx/>
                <a:latin typeface="Inter"/>
                <a:ea typeface="Inter"/>
              </a:rPr>
              <a:t>: Thông tin người dùng như vai trò, ID, metadata</a:t>
            </a:r>
            <a:endParaRPr b="0" lang="en-GB" sz="1650" strike="noStrike" u="none">
              <a:solidFill>
                <a:srgbClr val="ffffff"/>
              </a:solidFill>
              <a:effectLst/>
              <a:uFillTx/>
              <a:latin typeface="Arial"/>
            </a:endParaRPr>
          </a:p>
        </p:txBody>
      </p:sp>
      <p:sp>
        <p:nvSpPr>
          <p:cNvPr id="331" name="Text 5"/>
          <p:cNvSpPr/>
          <p:nvPr/>
        </p:nvSpPr>
        <p:spPr>
          <a:xfrm>
            <a:off x="745560" y="5087880"/>
            <a:ext cx="6309360" cy="34056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650" strike="noStrike" u="none">
                <a:solidFill>
                  <a:srgbClr val="272525"/>
                </a:solidFill>
                <a:effectLst/>
                <a:uFillTx/>
                <a:latin typeface="Inter"/>
                <a:ea typeface="Inter"/>
              </a:rPr>
              <a:t>sau đó trả về kết quả</a:t>
            </a:r>
            <a:endParaRPr b="0" lang="en-GB" sz="1650" strike="noStrike" u="none">
              <a:solidFill>
                <a:srgbClr val="ffffff"/>
              </a:solidFill>
              <a:effectLst/>
              <a:uFillTx/>
              <a:latin typeface="Arial"/>
            </a:endParaRPr>
          </a:p>
        </p:txBody>
      </p:sp>
      <p:sp>
        <p:nvSpPr>
          <p:cNvPr id="332" name="Text 6"/>
          <p:cNvSpPr/>
          <p:nvPr/>
        </p:nvSpPr>
        <p:spPr>
          <a:xfrm>
            <a:off x="745560" y="5620320"/>
            <a:ext cx="6309360" cy="102204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UpdatedTablesContext</a:t>
            </a:r>
            <a:r>
              <a:rPr b="0" lang="en-US" sz="1650" strike="noStrike" u="none">
                <a:solidFill>
                  <a:srgbClr val="272525"/>
                </a:solidFill>
                <a:effectLst/>
                <a:uFillTx/>
                <a:latin typeface="Inter"/>
                <a:ea typeface="Inter"/>
              </a:rPr>
              <a:t>: Thêm các bảng mới vào danh sách kham phá nếu có, và loạt bớt bảng khỏi danh sách chưa phân quyền nếu nốt điều kiện thỏa mãn</a:t>
            </a:r>
            <a:endParaRPr b="0" lang="en-GB" sz="1650" strike="noStrike" u="none">
              <a:solidFill>
                <a:srgbClr val="ffffff"/>
              </a:solidFill>
              <a:effectLst/>
              <a:uFillTx/>
              <a:latin typeface="Arial"/>
            </a:endParaRPr>
          </a:p>
        </p:txBody>
      </p:sp>
      <p:sp>
        <p:nvSpPr>
          <p:cNvPr id="333" name="Text 7"/>
          <p:cNvSpPr/>
          <p:nvPr/>
        </p:nvSpPr>
        <p:spPr>
          <a:xfrm>
            <a:off x="745560" y="6717240"/>
            <a:ext cx="6309360" cy="68112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Authorized</a:t>
            </a:r>
            <a:r>
              <a:rPr b="0" lang="en-US" sz="1650" strike="noStrike" u="none">
                <a:solidFill>
                  <a:srgbClr val="272525"/>
                </a:solidFill>
                <a:effectLst/>
                <a:uFillTx/>
                <a:latin typeface="Inter"/>
                <a:ea typeface="Inter"/>
              </a:rPr>
              <a:t>: Cờ xác định xem cây con từ nốt này có thỏa mãn phân quyền không</a:t>
            </a:r>
            <a:endParaRPr b="0" lang="en-GB" sz="1650" strike="noStrike" u="none">
              <a:solidFill>
                <a:srgbClr val="ffffff"/>
              </a:solidFill>
              <a:effectLst/>
              <a:uFillTx/>
              <a:latin typeface="Arial"/>
            </a:endParaRPr>
          </a:p>
        </p:txBody>
      </p:sp>
      <p:pic>
        <p:nvPicPr>
          <p:cNvPr id="334" name="Image 0" descr="preencoded.png"/>
          <p:cNvPicPr/>
          <p:nvPr/>
        </p:nvPicPr>
        <p:blipFill>
          <a:blip r:embed="rId1"/>
          <a:stretch/>
        </p:blipFill>
        <p:spPr>
          <a:xfrm>
            <a:off x="8314200" y="3735360"/>
            <a:ext cx="4845960" cy="1863720"/>
          </a:xfrm>
          <a:prstGeom prst="rect">
            <a:avLst/>
          </a:prstGeom>
          <a:noFill/>
          <a:ln w="0">
            <a:noFill/>
          </a:ln>
        </p:spPr>
      </p:pic>
      <p:sp>
        <p:nvSpPr>
          <p:cNvPr id="335" name="Text 8"/>
          <p:cNvSpPr/>
          <p:nvPr/>
        </p:nvSpPr>
        <p:spPr>
          <a:xfrm>
            <a:off x="7582680" y="5838840"/>
            <a:ext cx="6309360" cy="34056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i="1" lang="en-US" sz="1650" strike="noStrike" u="none">
                <a:solidFill>
                  <a:srgbClr val="272525"/>
                </a:solidFill>
                <a:effectLst/>
                <a:uFillTx/>
                <a:latin typeface="Inter"/>
                <a:ea typeface="Inter"/>
              </a:rPr>
              <a:t>Hình mô tả tổng quan hàm đệ quy AuthorizeNode</a:t>
            </a:r>
            <a:endParaRPr b="0" lang="en-GB" sz="16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 0"/>
          <p:cNvSpPr/>
          <p:nvPr/>
        </p:nvSpPr>
        <p:spPr>
          <a:xfrm>
            <a:off x="571680" y="579240"/>
            <a:ext cx="6764760" cy="510120"/>
          </a:xfrm>
          <a:prstGeom prst="rect">
            <a:avLst/>
          </a:prstGeom>
          <a:noFill/>
          <a:ln w="0">
            <a:noFill/>
          </a:ln>
        </p:spPr>
        <p:style>
          <a:lnRef idx="0"/>
          <a:fillRef idx="0"/>
          <a:effectRef idx="0"/>
          <a:fontRef idx="minor"/>
        </p:style>
        <p:txBody>
          <a:bodyPr wrap="none" lIns="0" rIns="0" tIns="0" bIns="0" anchor="t">
            <a:noAutofit/>
          </a:bodyPr>
          <a:p>
            <a:pPr>
              <a:lnSpc>
                <a:spcPts val="4000"/>
              </a:lnSpc>
              <a:tabLst>
                <a:tab algn="l" pos="0"/>
              </a:tabLst>
            </a:pPr>
            <a:r>
              <a:rPr b="1" lang="en-US" sz="3200" strike="noStrike" u="none">
                <a:solidFill>
                  <a:srgbClr val="000000"/>
                </a:solidFill>
                <a:effectLst/>
                <a:uFillTx/>
                <a:latin typeface="Inter Bold"/>
                <a:ea typeface="Inter Bold"/>
              </a:rPr>
              <a:t>Các nốt cần triển khai phân quyền</a:t>
            </a:r>
            <a:endParaRPr b="0" lang="en-GB" sz="3200" strike="noStrike" u="none">
              <a:solidFill>
                <a:srgbClr val="ffffff"/>
              </a:solidFill>
              <a:effectLst/>
              <a:uFillTx/>
              <a:latin typeface="Arial"/>
            </a:endParaRPr>
          </a:p>
        </p:txBody>
      </p:sp>
      <p:sp>
        <p:nvSpPr>
          <p:cNvPr id="337" name="Shape 1"/>
          <p:cNvSpPr/>
          <p:nvPr/>
        </p:nvSpPr>
        <p:spPr>
          <a:xfrm>
            <a:off x="571680" y="1416240"/>
            <a:ext cx="4386240" cy="1907640"/>
          </a:xfrm>
          <a:prstGeom prst="roundRect">
            <a:avLst>
              <a:gd name="adj" fmla="val 3597"/>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38" name="Text 2"/>
          <p:cNvSpPr/>
          <p:nvPr/>
        </p:nvSpPr>
        <p:spPr>
          <a:xfrm>
            <a:off x="742680" y="1587240"/>
            <a:ext cx="2041920" cy="25488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000000"/>
                </a:solidFill>
                <a:effectLst/>
                <a:uFillTx/>
                <a:latin typeface="Inter Bold"/>
                <a:ea typeface="Inter Bold"/>
              </a:rPr>
              <a:t>Node_SelectStmt</a:t>
            </a:r>
            <a:endParaRPr b="0" lang="en-GB" sz="1600" strike="noStrike" u="none">
              <a:solidFill>
                <a:srgbClr val="ffffff"/>
              </a:solidFill>
              <a:effectLst/>
              <a:uFillTx/>
              <a:latin typeface="Arial"/>
            </a:endParaRPr>
          </a:p>
        </p:txBody>
      </p:sp>
      <p:sp>
        <p:nvSpPr>
          <p:cNvPr id="339" name="Text 3"/>
          <p:cNvSpPr/>
          <p:nvPr/>
        </p:nvSpPr>
        <p:spPr>
          <a:xfrm>
            <a:off x="742680" y="1940400"/>
            <a:ext cx="404424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uFillTx/>
                <a:latin typeface="Inter"/>
                <a:ea typeface="Inter"/>
              </a:rPr>
              <a:t>Đại diện cho câu truy vấn SELECT</a:t>
            </a:r>
            <a:endParaRPr b="0" lang="en-GB" sz="1250" strike="noStrike" u="none">
              <a:solidFill>
                <a:srgbClr val="ffffff"/>
              </a:solidFill>
              <a:effectLst/>
              <a:uFillTx/>
              <a:latin typeface="Arial"/>
            </a:endParaRPr>
          </a:p>
        </p:txBody>
      </p:sp>
      <p:sp>
        <p:nvSpPr>
          <p:cNvPr id="340" name="Shape 4"/>
          <p:cNvSpPr/>
          <p:nvPr/>
        </p:nvSpPr>
        <p:spPr>
          <a:xfrm>
            <a:off x="742680" y="2385360"/>
            <a:ext cx="4044240" cy="506160"/>
          </a:xfrm>
          <a:prstGeom prst="roundRect">
            <a:avLst>
              <a:gd name="adj" fmla="val 13552"/>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41" name="Shape 5"/>
          <p:cNvSpPr/>
          <p:nvPr/>
        </p:nvSpPr>
        <p:spPr>
          <a:xfrm>
            <a:off x="734760" y="2385360"/>
            <a:ext cx="4060440" cy="506160"/>
          </a:xfrm>
          <a:prstGeom prst="roundRect">
            <a:avLst>
              <a:gd name="adj" fmla="val 4840"/>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42" name="Text 6"/>
          <p:cNvSpPr/>
          <p:nvPr/>
        </p:nvSpPr>
        <p:spPr>
          <a:xfrm>
            <a:off x="898200" y="2508120"/>
            <a:ext cx="373392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highlight>
                  <a:srgbClr val="dadbf1"/>
                </a:highlight>
                <a:uFillTx/>
                <a:latin typeface="Consolas"/>
                <a:ea typeface="Consolas"/>
              </a:rPr>
              <a:t>SELECT * FROM student s WHERE s.id = 1;</a:t>
            </a:r>
            <a:endParaRPr b="0" lang="en-GB" sz="1250" strike="noStrike" u="none">
              <a:solidFill>
                <a:srgbClr val="ffffff"/>
              </a:solidFill>
              <a:effectLst/>
              <a:uFillTx/>
              <a:latin typeface="Arial"/>
            </a:endParaRPr>
          </a:p>
        </p:txBody>
      </p:sp>
      <p:sp>
        <p:nvSpPr>
          <p:cNvPr id="343" name="Shape 7"/>
          <p:cNvSpPr/>
          <p:nvPr/>
        </p:nvSpPr>
        <p:spPr>
          <a:xfrm>
            <a:off x="5121720" y="1416240"/>
            <a:ext cx="4386240" cy="1907640"/>
          </a:xfrm>
          <a:prstGeom prst="roundRect">
            <a:avLst>
              <a:gd name="adj" fmla="val 3597"/>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44" name="Text 8"/>
          <p:cNvSpPr/>
          <p:nvPr/>
        </p:nvSpPr>
        <p:spPr>
          <a:xfrm>
            <a:off x="5292720" y="1587240"/>
            <a:ext cx="2041920" cy="25488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000000"/>
                </a:solidFill>
                <a:effectLst/>
                <a:uFillTx/>
                <a:latin typeface="Inter Bold"/>
                <a:ea typeface="Inter Bold"/>
              </a:rPr>
              <a:t>Node_WithClause</a:t>
            </a:r>
            <a:endParaRPr b="0" lang="en-GB" sz="1600" strike="noStrike" u="none">
              <a:solidFill>
                <a:srgbClr val="ffffff"/>
              </a:solidFill>
              <a:effectLst/>
              <a:uFillTx/>
              <a:latin typeface="Arial"/>
            </a:endParaRPr>
          </a:p>
        </p:txBody>
      </p:sp>
      <p:sp>
        <p:nvSpPr>
          <p:cNvPr id="345" name="Text 9"/>
          <p:cNvSpPr/>
          <p:nvPr/>
        </p:nvSpPr>
        <p:spPr>
          <a:xfrm>
            <a:off x="5292720" y="1940400"/>
            <a:ext cx="404424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uFillTx/>
                <a:latin typeface="Inter"/>
                <a:ea typeface="Inter"/>
              </a:rPr>
              <a:t>Thể hiện câu lệnh WITH (CTE)</a:t>
            </a:r>
            <a:endParaRPr b="0" lang="en-GB" sz="1250" strike="noStrike" u="none">
              <a:solidFill>
                <a:srgbClr val="ffffff"/>
              </a:solidFill>
              <a:effectLst/>
              <a:uFillTx/>
              <a:latin typeface="Arial"/>
            </a:endParaRPr>
          </a:p>
        </p:txBody>
      </p:sp>
      <p:sp>
        <p:nvSpPr>
          <p:cNvPr id="346" name="Shape 10"/>
          <p:cNvSpPr/>
          <p:nvPr/>
        </p:nvSpPr>
        <p:spPr>
          <a:xfrm>
            <a:off x="5292720" y="2385360"/>
            <a:ext cx="4044240" cy="767520"/>
          </a:xfrm>
          <a:prstGeom prst="roundRect">
            <a:avLst>
              <a:gd name="adj" fmla="val 8939"/>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47" name="Shape 11"/>
          <p:cNvSpPr/>
          <p:nvPr/>
        </p:nvSpPr>
        <p:spPr>
          <a:xfrm>
            <a:off x="5284800" y="2385360"/>
            <a:ext cx="4060440" cy="767520"/>
          </a:xfrm>
          <a:prstGeom prst="roundRect">
            <a:avLst>
              <a:gd name="adj" fmla="val 3192"/>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48" name="Text 12"/>
          <p:cNvSpPr/>
          <p:nvPr/>
        </p:nvSpPr>
        <p:spPr>
          <a:xfrm>
            <a:off x="5448240" y="2508120"/>
            <a:ext cx="3733920" cy="52236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250" strike="noStrike" u="none">
                <a:solidFill>
                  <a:srgbClr val="000000"/>
                </a:solidFill>
                <a:effectLst/>
                <a:highlight>
                  <a:srgbClr val="dadbf1"/>
                </a:highlight>
                <a:uFillTx/>
                <a:latin typeface="Consolas"/>
                <a:ea typeface="Consolas"/>
              </a:rPr>
              <a:t>WITH ranked_students AS (SELECT * FROM student)...</a:t>
            </a:r>
            <a:endParaRPr b="0" lang="en-GB" sz="1250" strike="noStrike" u="none">
              <a:solidFill>
                <a:srgbClr val="ffffff"/>
              </a:solidFill>
              <a:effectLst/>
              <a:uFillTx/>
              <a:latin typeface="Arial"/>
            </a:endParaRPr>
          </a:p>
        </p:txBody>
      </p:sp>
      <p:sp>
        <p:nvSpPr>
          <p:cNvPr id="349" name="Shape 13"/>
          <p:cNvSpPr/>
          <p:nvPr/>
        </p:nvSpPr>
        <p:spPr>
          <a:xfrm>
            <a:off x="9671760" y="1416240"/>
            <a:ext cx="4386240" cy="1907640"/>
          </a:xfrm>
          <a:prstGeom prst="roundRect">
            <a:avLst>
              <a:gd name="adj" fmla="val 3597"/>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50" name="Text 14"/>
          <p:cNvSpPr/>
          <p:nvPr/>
        </p:nvSpPr>
        <p:spPr>
          <a:xfrm>
            <a:off x="9842760" y="1587240"/>
            <a:ext cx="2041920" cy="25488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000000"/>
                </a:solidFill>
                <a:effectLst/>
                <a:uFillTx/>
                <a:latin typeface="Inter Bold"/>
                <a:ea typeface="Inter Bold"/>
              </a:rPr>
              <a:t>Node_RangeVar</a:t>
            </a:r>
            <a:endParaRPr b="0" lang="en-GB" sz="1600" strike="noStrike" u="none">
              <a:solidFill>
                <a:srgbClr val="ffffff"/>
              </a:solidFill>
              <a:effectLst/>
              <a:uFillTx/>
              <a:latin typeface="Arial"/>
            </a:endParaRPr>
          </a:p>
        </p:txBody>
      </p:sp>
      <p:sp>
        <p:nvSpPr>
          <p:cNvPr id="351" name="Text 15"/>
          <p:cNvSpPr/>
          <p:nvPr/>
        </p:nvSpPr>
        <p:spPr>
          <a:xfrm>
            <a:off x="9842760" y="1940400"/>
            <a:ext cx="404424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uFillTx/>
                <a:latin typeface="Inter"/>
                <a:ea typeface="Inter"/>
              </a:rPr>
              <a:t>Thể hiện một bảng trong cơ sở dữ liệu</a:t>
            </a:r>
            <a:endParaRPr b="0" lang="en-GB" sz="1250" strike="noStrike" u="none">
              <a:solidFill>
                <a:srgbClr val="ffffff"/>
              </a:solidFill>
              <a:effectLst/>
              <a:uFillTx/>
              <a:latin typeface="Arial"/>
            </a:endParaRPr>
          </a:p>
        </p:txBody>
      </p:sp>
      <p:sp>
        <p:nvSpPr>
          <p:cNvPr id="352" name="Shape 16"/>
          <p:cNvSpPr/>
          <p:nvPr/>
        </p:nvSpPr>
        <p:spPr>
          <a:xfrm>
            <a:off x="9842760" y="2385360"/>
            <a:ext cx="4044240" cy="506160"/>
          </a:xfrm>
          <a:prstGeom prst="roundRect">
            <a:avLst>
              <a:gd name="adj" fmla="val 13552"/>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53" name="Shape 17"/>
          <p:cNvSpPr/>
          <p:nvPr/>
        </p:nvSpPr>
        <p:spPr>
          <a:xfrm>
            <a:off x="9834840" y="2385360"/>
            <a:ext cx="4060440" cy="506160"/>
          </a:xfrm>
          <a:prstGeom prst="roundRect">
            <a:avLst>
              <a:gd name="adj" fmla="val 4840"/>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54" name="Text 18"/>
          <p:cNvSpPr/>
          <p:nvPr/>
        </p:nvSpPr>
        <p:spPr>
          <a:xfrm>
            <a:off x="9997920" y="2508120"/>
            <a:ext cx="373392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highlight>
                  <a:srgbClr val="dadbf1"/>
                </a:highlight>
                <a:uFillTx/>
                <a:latin typeface="Consolas"/>
                <a:ea typeface="Consolas"/>
              </a:rPr>
              <a:t>(FROM) students AS s</a:t>
            </a:r>
            <a:endParaRPr b="0" lang="en-GB" sz="1250" strike="noStrike" u="none">
              <a:solidFill>
                <a:srgbClr val="ffffff"/>
              </a:solidFill>
              <a:effectLst/>
              <a:uFillTx/>
              <a:latin typeface="Arial"/>
            </a:endParaRPr>
          </a:p>
        </p:txBody>
      </p:sp>
      <p:sp>
        <p:nvSpPr>
          <p:cNvPr id="355" name="Shape 19"/>
          <p:cNvSpPr/>
          <p:nvPr/>
        </p:nvSpPr>
        <p:spPr>
          <a:xfrm>
            <a:off x="571680" y="3487680"/>
            <a:ext cx="4386240" cy="1646280"/>
          </a:xfrm>
          <a:prstGeom prst="roundRect">
            <a:avLst>
              <a:gd name="adj" fmla="val 4168"/>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56" name="Text 20"/>
          <p:cNvSpPr/>
          <p:nvPr/>
        </p:nvSpPr>
        <p:spPr>
          <a:xfrm>
            <a:off x="742680" y="3658680"/>
            <a:ext cx="2041920" cy="25488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000000"/>
                </a:solidFill>
                <a:effectLst/>
                <a:uFillTx/>
                <a:latin typeface="Inter Bold"/>
                <a:ea typeface="Inter Bold"/>
              </a:rPr>
              <a:t>Node_FromExpr</a:t>
            </a:r>
            <a:endParaRPr b="0" lang="en-GB" sz="1600" strike="noStrike" u="none">
              <a:solidFill>
                <a:srgbClr val="ffffff"/>
              </a:solidFill>
              <a:effectLst/>
              <a:uFillTx/>
              <a:latin typeface="Arial"/>
            </a:endParaRPr>
          </a:p>
        </p:txBody>
      </p:sp>
      <p:sp>
        <p:nvSpPr>
          <p:cNvPr id="357" name="Text 21"/>
          <p:cNvSpPr/>
          <p:nvPr/>
        </p:nvSpPr>
        <p:spPr>
          <a:xfrm>
            <a:off x="742680" y="4011840"/>
            <a:ext cx="404424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uFillTx/>
                <a:latin typeface="Inter"/>
                <a:ea typeface="Inter"/>
              </a:rPr>
              <a:t>Thể hiện câu lệnh FROM</a:t>
            </a:r>
            <a:endParaRPr b="0" lang="en-GB" sz="1250" strike="noStrike" u="none">
              <a:solidFill>
                <a:srgbClr val="ffffff"/>
              </a:solidFill>
              <a:effectLst/>
              <a:uFillTx/>
              <a:latin typeface="Arial"/>
            </a:endParaRPr>
          </a:p>
        </p:txBody>
      </p:sp>
      <p:sp>
        <p:nvSpPr>
          <p:cNvPr id="358" name="Shape 22"/>
          <p:cNvSpPr/>
          <p:nvPr/>
        </p:nvSpPr>
        <p:spPr>
          <a:xfrm>
            <a:off x="742680" y="4456800"/>
            <a:ext cx="4044240" cy="506160"/>
          </a:xfrm>
          <a:prstGeom prst="roundRect">
            <a:avLst>
              <a:gd name="adj" fmla="val 13552"/>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59" name="Shape 23"/>
          <p:cNvSpPr/>
          <p:nvPr/>
        </p:nvSpPr>
        <p:spPr>
          <a:xfrm>
            <a:off x="734760" y="4456800"/>
            <a:ext cx="4060440" cy="506160"/>
          </a:xfrm>
          <a:prstGeom prst="roundRect">
            <a:avLst>
              <a:gd name="adj" fmla="val 4840"/>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60" name="Text 24"/>
          <p:cNvSpPr/>
          <p:nvPr/>
        </p:nvSpPr>
        <p:spPr>
          <a:xfrm>
            <a:off x="898200" y="4579200"/>
            <a:ext cx="373392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highlight>
                  <a:srgbClr val="dadbf1"/>
                </a:highlight>
                <a:uFillTx/>
                <a:latin typeface="Consolas"/>
                <a:ea typeface="Consolas"/>
              </a:rPr>
              <a:t>FROM student, course</a:t>
            </a:r>
            <a:endParaRPr b="0" lang="en-GB" sz="1250" strike="noStrike" u="none">
              <a:solidFill>
                <a:srgbClr val="ffffff"/>
              </a:solidFill>
              <a:effectLst/>
              <a:uFillTx/>
              <a:latin typeface="Arial"/>
            </a:endParaRPr>
          </a:p>
        </p:txBody>
      </p:sp>
      <p:sp>
        <p:nvSpPr>
          <p:cNvPr id="361" name="Shape 25"/>
          <p:cNvSpPr/>
          <p:nvPr/>
        </p:nvSpPr>
        <p:spPr>
          <a:xfrm>
            <a:off x="5121720" y="3487680"/>
            <a:ext cx="4386240" cy="1646280"/>
          </a:xfrm>
          <a:prstGeom prst="roundRect">
            <a:avLst>
              <a:gd name="adj" fmla="val 4168"/>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62" name="Text 26"/>
          <p:cNvSpPr/>
          <p:nvPr/>
        </p:nvSpPr>
        <p:spPr>
          <a:xfrm>
            <a:off x="5292720" y="3658680"/>
            <a:ext cx="2041920" cy="25488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000000"/>
                </a:solidFill>
                <a:effectLst/>
                <a:uFillTx/>
                <a:latin typeface="Inter Bold"/>
                <a:ea typeface="Inter Bold"/>
              </a:rPr>
              <a:t>Node_SubLink</a:t>
            </a:r>
            <a:endParaRPr b="0" lang="en-GB" sz="1600" strike="noStrike" u="none">
              <a:solidFill>
                <a:srgbClr val="ffffff"/>
              </a:solidFill>
              <a:effectLst/>
              <a:uFillTx/>
              <a:latin typeface="Arial"/>
            </a:endParaRPr>
          </a:p>
        </p:txBody>
      </p:sp>
      <p:sp>
        <p:nvSpPr>
          <p:cNvPr id="363" name="Text 27"/>
          <p:cNvSpPr/>
          <p:nvPr/>
        </p:nvSpPr>
        <p:spPr>
          <a:xfrm>
            <a:off x="5292720" y="4011840"/>
            <a:ext cx="404424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uFillTx/>
                <a:latin typeface="Inter"/>
                <a:ea typeface="Inter"/>
              </a:rPr>
              <a:t>Đại diện cho truy vấn con trong WHERE/ON</a:t>
            </a:r>
            <a:endParaRPr b="0" lang="en-GB" sz="1250" strike="noStrike" u="none">
              <a:solidFill>
                <a:srgbClr val="ffffff"/>
              </a:solidFill>
              <a:effectLst/>
              <a:uFillTx/>
              <a:latin typeface="Arial"/>
            </a:endParaRPr>
          </a:p>
        </p:txBody>
      </p:sp>
      <p:sp>
        <p:nvSpPr>
          <p:cNvPr id="364" name="Shape 28"/>
          <p:cNvSpPr/>
          <p:nvPr/>
        </p:nvSpPr>
        <p:spPr>
          <a:xfrm>
            <a:off x="5292720" y="4456800"/>
            <a:ext cx="4044240" cy="506160"/>
          </a:xfrm>
          <a:prstGeom prst="roundRect">
            <a:avLst>
              <a:gd name="adj" fmla="val 13552"/>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65" name="Shape 29"/>
          <p:cNvSpPr/>
          <p:nvPr/>
        </p:nvSpPr>
        <p:spPr>
          <a:xfrm>
            <a:off x="5284800" y="4456800"/>
            <a:ext cx="4060440" cy="506160"/>
          </a:xfrm>
          <a:prstGeom prst="roundRect">
            <a:avLst>
              <a:gd name="adj" fmla="val 4840"/>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66" name="Text 30"/>
          <p:cNvSpPr/>
          <p:nvPr/>
        </p:nvSpPr>
        <p:spPr>
          <a:xfrm>
            <a:off x="5448240" y="4579200"/>
            <a:ext cx="373392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highlight>
                  <a:srgbClr val="dadbf1"/>
                </a:highlight>
                <a:uFillTx/>
                <a:latin typeface="Consolas"/>
                <a:ea typeface="Consolas"/>
              </a:rPr>
              <a:t>WHERE student_id IN (SELECT id FROM student)</a:t>
            </a:r>
            <a:endParaRPr b="0" lang="en-GB" sz="1250" strike="noStrike" u="none">
              <a:solidFill>
                <a:srgbClr val="ffffff"/>
              </a:solidFill>
              <a:effectLst/>
              <a:uFillTx/>
              <a:latin typeface="Arial"/>
            </a:endParaRPr>
          </a:p>
        </p:txBody>
      </p:sp>
      <p:sp>
        <p:nvSpPr>
          <p:cNvPr id="367" name="Shape 31"/>
          <p:cNvSpPr/>
          <p:nvPr/>
        </p:nvSpPr>
        <p:spPr>
          <a:xfrm>
            <a:off x="9671760" y="3487680"/>
            <a:ext cx="4386240" cy="1646280"/>
          </a:xfrm>
          <a:prstGeom prst="roundRect">
            <a:avLst>
              <a:gd name="adj" fmla="val 4168"/>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68" name="Text 32"/>
          <p:cNvSpPr/>
          <p:nvPr/>
        </p:nvSpPr>
        <p:spPr>
          <a:xfrm>
            <a:off x="9842760" y="3658680"/>
            <a:ext cx="2261880" cy="25488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000000"/>
                </a:solidFill>
                <a:effectLst/>
                <a:uFillTx/>
                <a:latin typeface="Inter Bold"/>
                <a:ea typeface="Inter Bold"/>
              </a:rPr>
              <a:t>Node_RangeSubselect</a:t>
            </a:r>
            <a:endParaRPr b="0" lang="en-GB" sz="1600" strike="noStrike" u="none">
              <a:solidFill>
                <a:srgbClr val="ffffff"/>
              </a:solidFill>
              <a:effectLst/>
              <a:uFillTx/>
              <a:latin typeface="Arial"/>
            </a:endParaRPr>
          </a:p>
        </p:txBody>
      </p:sp>
      <p:sp>
        <p:nvSpPr>
          <p:cNvPr id="369" name="Text 33"/>
          <p:cNvSpPr/>
          <p:nvPr/>
        </p:nvSpPr>
        <p:spPr>
          <a:xfrm>
            <a:off x="9842760" y="4011840"/>
            <a:ext cx="404424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uFillTx/>
                <a:latin typeface="Inter"/>
                <a:ea typeface="Inter"/>
              </a:rPr>
              <a:t>Truy vấn con trong FROM</a:t>
            </a:r>
            <a:endParaRPr b="0" lang="en-GB" sz="1250" strike="noStrike" u="none">
              <a:solidFill>
                <a:srgbClr val="ffffff"/>
              </a:solidFill>
              <a:effectLst/>
              <a:uFillTx/>
              <a:latin typeface="Arial"/>
            </a:endParaRPr>
          </a:p>
        </p:txBody>
      </p:sp>
      <p:sp>
        <p:nvSpPr>
          <p:cNvPr id="370" name="Shape 34"/>
          <p:cNvSpPr/>
          <p:nvPr/>
        </p:nvSpPr>
        <p:spPr>
          <a:xfrm>
            <a:off x="9842760" y="4456800"/>
            <a:ext cx="4044240" cy="506160"/>
          </a:xfrm>
          <a:prstGeom prst="roundRect">
            <a:avLst>
              <a:gd name="adj" fmla="val 13552"/>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71" name="Shape 35"/>
          <p:cNvSpPr/>
          <p:nvPr/>
        </p:nvSpPr>
        <p:spPr>
          <a:xfrm>
            <a:off x="9834840" y="4456800"/>
            <a:ext cx="4060440" cy="506160"/>
          </a:xfrm>
          <a:prstGeom prst="roundRect">
            <a:avLst>
              <a:gd name="adj" fmla="val 4840"/>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72" name="Text 36"/>
          <p:cNvSpPr/>
          <p:nvPr/>
        </p:nvSpPr>
        <p:spPr>
          <a:xfrm>
            <a:off x="9997920" y="4579200"/>
            <a:ext cx="373392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highlight>
                  <a:srgbClr val="dadbf1"/>
                </a:highlight>
                <a:uFillTx/>
                <a:latin typeface="Consolas"/>
                <a:ea typeface="Consolas"/>
              </a:rPr>
              <a:t>FROM (SELECT * FROM student)</a:t>
            </a:r>
            <a:endParaRPr b="0" lang="en-GB" sz="1250" strike="noStrike" u="none">
              <a:solidFill>
                <a:srgbClr val="ffffff"/>
              </a:solidFill>
              <a:effectLst/>
              <a:uFillTx/>
              <a:latin typeface="Arial"/>
            </a:endParaRPr>
          </a:p>
        </p:txBody>
      </p:sp>
      <p:sp>
        <p:nvSpPr>
          <p:cNvPr id="373" name="Shape 37"/>
          <p:cNvSpPr/>
          <p:nvPr/>
        </p:nvSpPr>
        <p:spPr>
          <a:xfrm>
            <a:off x="571680" y="5297400"/>
            <a:ext cx="4386240" cy="1907640"/>
          </a:xfrm>
          <a:prstGeom prst="roundRect">
            <a:avLst>
              <a:gd name="adj" fmla="val 3597"/>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74" name="Text 38"/>
          <p:cNvSpPr/>
          <p:nvPr/>
        </p:nvSpPr>
        <p:spPr>
          <a:xfrm>
            <a:off x="742680" y="5468400"/>
            <a:ext cx="2041920" cy="25488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000000"/>
                </a:solidFill>
                <a:effectLst/>
                <a:uFillTx/>
                <a:latin typeface="Inter Bold"/>
                <a:ea typeface="Inter Bold"/>
              </a:rPr>
              <a:t>Node_JoinExpr</a:t>
            </a:r>
            <a:endParaRPr b="0" lang="en-GB" sz="1600" strike="noStrike" u="none">
              <a:solidFill>
                <a:srgbClr val="ffffff"/>
              </a:solidFill>
              <a:effectLst/>
              <a:uFillTx/>
              <a:latin typeface="Arial"/>
            </a:endParaRPr>
          </a:p>
        </p:txBody>
      </p:sp>
      <p:sp>
        <p:nvSpPr>
          <p:cNvPr id="375" name="Text 39"/>
          <p:cNvSpPr/>
          <p:nvPr/>
        </p:nvSpPr>
        <p:spPr>
          <a:xfrm>
            <a:off x="742680" y="5821560"/>
            <a:ext cx="404424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uFillTx/>
                <a:latin typeface="Inter"/>
                <a:ea typeface="Inter"/>
              </a:rPr>
              <a:t>Biểu thị câu lệnh JOIN</a:t>
            </a:r>
            <a:endParaRPr b="0" lang="en-GB" sz="1250" strike="noStrike" u="none">
              <a:solidFill>
                <a:srgbClr val="ffffff"/>
              </a:solidFill>
              <a:effectLst/>
              <a:uFillTx/>
              <a:latin typeface="Arial"/>
            </a:endParaRPr>
          </a:p>
        </p:txBody>
      </p:sp>
      <p:sp>
        <p:nvSpPr>
          <p:cNvPr id="376" name="Shape 40"/>
          <p:cNvSpPr/>
          <p:nvPr/>
        </p:nvSpPr>
        <p:spPr>
          <a:xfrm>
            <a:off x="742680" y="6266520"/>
            <a:ext cx="4044240" cy="767520"/>
          </a:xfrm>
          <a:prstGeom prst="roundRect">
            <a:avLst>
              <a:gd name="adj" fmla="val 8939"/>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77" name="Shape 41"/>
          <p:cNvSpPr/>
          <p:nvPr/>
        </p:nvSpPr>
        <p:spPr>
          <a:xfrm>
            <a:off x="734760" y="6266520"/>
            <a:ext cx="4060440" cy="767520"/>
          </a:xfrm>
          <a:prstGeom prst="roundRect">
            <a:avLst>
              <a:gd name="adj" fmla="val 3192"/>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78" name="Text 42"/>
          <p:cNvSpPr/>
          <p:nvPr/>
        </p:nvSpPr>
        <p:spPr>
          <a:xfrm>
            <a:off x="898200" y="6389280"/>
            <a:ext cx="3733920" cy="52236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250" strike="noStrike" u="none">
                <a:solidFill>
                  <a:srgbClr val="000000"/>
                </a:solidFill>
                <a:effectLst/>
                <a:highlight>
                  <a:srgbClr val="dadbf1"/>
                </a:highlight>
                <a:uFillTx/>
                <a:latin typeface="Consolas"/>
                <a:ea typeface="Consolas"/>
              </a:rPr>
              <a:t>student s JOIN course_class_enrollment cce on s.id = cce.student_id</a:t>
            </a:r>
            <a:endParaRPr b="0" lang="en-GB" sz="1250" strike="noStrike" u="none">
              <a:solidFill>
                <a:srgbClr val="ffffff"/>
              </a:solidFill>
              <a:effectLst/>
              <a:uFillTx/>
              <a:latin typeface="Arial"/>
            </a:endParaRPr>
          </a:p>
        </p:txBody>
      </p:sp>
      <p:sp>
        <p:nvSpPr>
          <p:cNvPr id="379" name="Shape 43"/>
          <p:cNvSpPr/>
          <p:nvPr/>
        </p:nvSpPr>
        <p:spPr>
          <a:xfrm>
            <a:off x="5121720" y="5297400"/>
            <a:ext cx="4386240" cy="1907640"/>
          </a:xfrm>
          <a:prstGeom prst="roundRect">
            <a:avLst>
              <a:gd name="adj" fmla="val 3597"/>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80" name="Text 44"/>
          <p:cNvSpPr/>
          <p:nvPr/>
        </p:nvSpPr>
        <p:spPr>
          <a:xfrm>
            <a:off x="5292720" y="5468400"/>
            <a:ext cx="2041920" cy="25488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000000"/>
                </a:solidFill>
                <a:effectLst/>
                <a:uFillTx/>
                <a:latin typeface="Inter Bold"/>
                <a:ea typeface="Inter Bold"/>
              </a:rPr>
              <a:t>Node_BoolExpr</a:t>
            </a:r>
            <a:endParaRPr b="0" lang="en-GB" sz="1600" strike="noStrike" u="none">
              <a:solidFill>
                <a:srgbClr val="ffffff"/>
              </a:solidFill>
              <a:effectLst/>
              <a:uFillTx/>
              <a:latin typeface="Arial"/>
            </a:endParaRPr>
          </a:p>
        </p:txBody>
      </p:sp>
      <p:sp>
        <p:nvSpPr>
          <p:cNvPr id="381" name="Text 45"/>
          <p:cNvSpPr/>
          <p:nvPr/>
        </p:nvSpPr>
        <p:spPr>
          <a:xfrm>
            <a:off x="5292720" y="5821560"/>
            <a:ext cx="404424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uFillTx/>
                <a:latin typeface="Inter"/>
                <a:ea typeface="Inter"/>
              </a:rPr>
              <a:t>Thể hiện điều kiện AND/OR/NOT</a:t>
            </a:r>
            <a:endParaRPr b="0" lang="en-GB" sz="1250" strike="noStrike" u="none">
              <a:solidFill>
                <a:srgbClr val="ffffff"/>
              </a:solidFill>
              <a:effectLst/>
              <a:uFillTx/>
              <a:latin typeface="Arial"/>
            </a:endParaRPr>
          </a:p>
        </p:txBody>
      </p:sp>
      <p:sp>
        <p:nvSpPr>
          <p:cNvPr id="382" name="Shape 46"/>
          <p:cNvSpPr/>
          <p:nvPr/>
        </p:nvSpPr>
        <p:spPr>
          <a:xfrm>
            <a:off x="5292720" y="6266520"/>
            <a:ext cx="4044240" cy="506160"/>
          </a:xfrm>
          <a:prstGeom prst="roundRect">
            <a:avLst>
              <a:gd name="adj" fmla="val 13552"/>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83" name="Shape 47"/>
          <p:cNvSpPr/>
          <p:nvPr/>
        </p:nvSpPr>
        <p:spPr>
          <a:xfrm>
            <a:off x="5284800" y="6266520"/>
            <a:ext cx="4060440" cy="506160"/>
          </a:xfrm>
          <a:prstGeom prst="roundRect">
            <a:avLst>
              <a:gd name="adj" fmla="val 4840"/>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84" name="Text 48"/>
          <p:cNvSpPr/>
          <p:nvPr/>
        </p:nvSpPr>
        <p:spPr>
          <a:xfrm>
            <a:off x="5448240" y="6389280"/>
            <a:ext cx="373392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highlight>
                  <a:srgbClr val="dadbf1"/>
                </a:highlight>
                <a:uFillTx/>
                <a:latin typeface="Consolas"/>
                <a:ea typeface="Consolas"/>
              </a:rPr>
              <a:t>WHERE gender='Nam' AND (id =1 OR id = 2)</a:t>
            </a:r>
            <a:endParaRPr b="0" lang="en-GB" sz="1250" strike="noStrike" u="none">
              <a:solidFill>
                <a:srgbClr val="ffffff"/>
              </a:solidFill>
              <a:effectLst/>
              <a:uFillTx/>
              <a:latin typeface="Arial"/>
            </a:endParaRPr>
          </a:p>
        </p:txBody>
      </p:sp>
      <p:sp>
        <p:nvSpPr>
          <p:cNvPr id="385" name="Shape 49"/>
          <p:cNvSpPr/>
          <p:nvPr/>
        </p:nvSpPr>
        <p:spPr>
          <a:xfrm>
            <a:off x="9671760" y="5297400"/>
            <a:ext cx="4386240" cy="1907640"/>
          </a:xfrm>
          <a:prstGeom prst="roundRect">
            <a:avLst>
              <a:gd name="adj" fmla="val 3597"/>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86" name="Text 50"/>
          <p:cNvSpPr/>
          <p:nvPr/>
        </p:nvSpPr>
        <p:spPr>
          <a:xfrm>
            <a:off x="9842760" y="5468400"/>
            <a:ext cx="2041920" cy="25488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000000"/>
                </a:solidFill>
                <a:effectLst/>
                <a:uFillTx/>
                <a:latin typeface="Inter Bold"/>
                <a:ea typeface="Inter Bold"/>
              </a:rPr>
              <a:t>Node_AExpr</a:t>
            </a:r>
            <a:endParaRPr b="0" lang="en-GB" sz="1600" strike="noStrike" u="none">
              <a:solidFill>
                <a:srgbClr val="ffffff"/>
              </a:solidFill>
              <a:effectLst/>
              <a:uFillTx/>
              <a:latin typeface="Arial"/>
            </a:endParaRPr>
          </a:p>
        </p:txBody>
      </p:sp>
      <p:sp>
        <p:nvSpPr>
          <p:cNvPr id="387" name="Text 51"/>
          <p:cNvSpPr/>
          <p:nvPr/>
        </p:nvSpPr>
        <p:spPr>
          <a:xfrm>
            <a:off x="9842760" y="5821560"/>
            <a:ext cx="404424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uFillTx/>
                <a:latin typeface="Inter"/>
                <a:ea typeface="Inter"/>
              </a:rPr>
              <a:t>Thể hiện phép so sánh cơ bản</a:t>
            </a:r>
            <a:endParaRPr b="0" lang="en-GB" sz="1250" strike="noStrike" u="none">
              <a:solidFill>
                <a:srgbClr val="ffffff"/>
              </a:solidFill>
              <a:effectLst/>
              <a:uFillTx/>
              <a:latin typeface="Arial"/>
            </a:endParaRPr>
          </a:p>
        </p:txBody>
      </p:sp>
      <p:sp>
        <p:nvSpPr>
          <p:cNvPr id="388" name="Shape 52"/>
          <p:cNvSpPr/>
          <p:nvPr/>
        </p:nvSpPr>
        <p:spPr>
          <a:xfrm>
            <a:off x="9842760" y="6266520"/>
            <a:ext cx="4044240" cy="506160"/>
          </a:xfrm>
          <a:prstGeom prst="roundRect">
            <a:avLst>
              <a:gd name="adj" fmla="val 13552"/>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89" name="Shape 53"/>
          <p:cNvSpPr/>
          <p:nvPr/>
        </p:nvSpPr>
        <p:spPr>
          <a:xfrm>
            <a:off x="9834840" y="6266520"/>
            <a:ext cx="4060440" cy="506160"/>
          </a:xfrm>
          <a:prstGeom prst="roundRect">
            <a:avLst>
              <a:gd name="adj" fmla="val 4840"/>
            </a:avLst>
          </a:prstGeom>
          <a:solidFill>
            <a:srgbClr val="dadbf1"/>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390" name="Text 54"/>
          <p:cNvSpPr/>
          <p:nvPr/>
        </p:nvSpPr>
        <p:spPr>
          <a:xfrm>
            <a:off x="9997920" y="6389280"/>
            <a:ext cx="373392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000000"/>
                </a:solidFill>
                <a:effectLst/>
                <a:highlight>
                  <a:srgbClr val="dadbf1"/>
                </a:highlight>
                <a:uFillTx/>
                <a:latin typeface="Consolas"/>
                <a:ea typeface="Consolas"/>
              </a:rPr>
              <a:t>student_id = 1234</a:t>
            </a:r>
            <a:endParaRPr b="0" lang="en-GB" sz="1250" strike="noStrike" u="none">
              <a:solidFill>
                <a:srgbClr val="ffffff"/>
              </a:solidFill>
              <a:effectLst/>
              <a:uFillTx/>
              <a:latin typeface="Arial"/>
            </a:endParaRPr>
          </a:p>
        </p:txBody>
      </p:sp>
      <p:sp>
        <p:nvSpPr>
          <p:cNvPr id="391" name="Text 55"/>
          <p:cNvSpPr/>
          <p:nvPr/>
        </p:nvSpPr>
        <p:spPr>
          <a:xfrm>
            <a:off x="571680" y="7389000"/>
            <a:ext cx="13486320" cy="2610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250" strike="noStrike" u="none">
                <a:solidFill>
                  <a:srgbClr val="272525"/>
                </a:solidFill>
                <a:effectLst/>
                <a:uFillTx/>
                <a:latin typeface="Inter"/>
                <a:ea typeface="Inter"/>
              </a:rPr>
              <a:t>Ngoài ra chúng ta cần lưu ý đến </a:t>
            </a:r>
            <a:r>
              <a:rPr b="1" lang="en-US" sz="1250" strike="noStrike" u="none">
                <a:solidFill>
                  <a:srgbClr val="272525"/>
                </a:solidFill>
                <a:effectLst/>
                <a:uFillTx/>
                <a:latin typeface="Inter"/>
                <a:ea typeface="Inter"/>
              </a:rPr>
              <a:t>Node_ColumnRef</a:t>
            </a:r>
            <a:r>
              <a:rPr b="0" lang="en-US" sz="1250" strike="noStrike" u="none">
                <a:solidFill>
                  <a:srgbClr val="272525"/>
                </a:solidFill>
                <a:effectLst/>
                <a:uFillTx/>
                <a:latin typeface="Inter"/>
                <a:ea typeface="Inter"/>
              </a:rPr>
              <a:t> (Nốt thể hiện một cột trong cơ sở dữ liệu) đến </a:t>
            </a:r>
            <a:r>
              <a:rPr b="1" lang="en-US" sz="1250" strike="noStrike" u="none">
                <a:solidFill>
                  <a:srgbClr val="272525"/>
                </a:solidFill>
                <a:effectLst/>
                <a:uFillTx/>
                <a:latin typeface="Inter"/>
                <a:ea typeface="Inter"/>
              </a:rPr>
              <a:t>Alias</a:t>
            </a:r>
            <a:r>
              <a:rPr b="0" lang="en-US" sz="1250" strike="noStrike" u="none">
                <a:solidFill>
                  <a:srgbClr val="272525"/>
                </a:solidFill>
                <a:effectLst/>
                <a:uFillTx/>
                <a:latin typeface="Inter"/>
                <a:ea typeface="Inter"/>
              </a:rPr>
              <a:t> (Nốt biểu thị một biệt hiệu)</a:t>
            </a:r>
            <a:endParaRPr b="0" lang="en-GB" sz="12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 0"/>
          <p:cNvSpPr/>
          <p:nvPr/>
        </p:nvSpPr>
        <p:spPr>
          <a:xfrm>
            <a:off x="793800" y="1315800"/>
            <a:ext cx="567036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1" lang="en-US" sz="4450" strike="noStrike" u="none">
                <a:solidFill>
                  <a:srgbClr val="000000"/>
                </a:solidFill>
                <a:effectLst/>
                <a:uFillTx/>
                <a:latin typeface="Inter Bold"/>
                <a:ea typeface="Inter Bold"/>
              </a:rPr>
              <a:t>Phát biểu bài toán</a:t>
            </a:r>
            <a:endParaRPr b="0" lang="en-GB" sz="4450" strike="noStrike" u="none">
              <a:solidFill>
                <a:srgbClr val="ffffff"/>
              </a:solidFill>
              <a:effectLst/>
              <a:uFillTx/>
              <a:latin typeface="Arial"/>
            </a:endParaRPr>
          </a:p>
        </p:txBody>
      </p:sp>
      <p:sp>
        <p:nvSpPr>
          <p:cNvPr id="143" name="Text 1"/>
          <p:cNvSpPr/>
          <p:nvPr/>
        </p:nvSpPr>
        <p:spPr>
          <a:xfrm>
            <a:off x="793800" y="2478240"/>
            <a:ext cx="1304244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Trong môi trường đào tạo đại học, sinh viên và giảng viên thường xuyên cần truy xuất thông tin từ cơ sở dữ liệu quan hệ. Tuy nhiên, các hệ thống hiện tại gặp nhiều thách thức về tính thân thiện, hiệu quả và bảo mật.</a:t>
            </a:r>
            <a:endParaRPr b="0" lang="en-GB" sz="1750" strike="noStrike" u="none">
              <a:solidFill>
                <a:srgbClr val="ffffff"/>
              </a:solidFill>
              <a:effectLst/>
              <a:uFillTx/>
              <a:latin typeface="Arial"/>
            </a:endParaRPr>
          </a:p>
        </p:txBody>
      </p:sp>
      <p:sp>
        <p:nvSpPr>
          <p:cNvPr id="144" name="Shape 2"/>
          <p:cNvSpPr/>
          <p:nvPr/>
        </p:nvSpPr>
        <p:spPr>
          <a:xfrm>
            <a:off x="793800" y="3459240"/>
            <a:ext cx="510120" cy="510120"/>
          </a:xfrm>
          <a:prstGeom prst="roundRect">
            <a:avLst>
              <a:gd name="adj" fmla="val 18669"/>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145" name="Image 0" descr="preencoded.png"/>
          <p:cNvPicPr/>
          <p:nvPr/>
        </p:nvPicPr>
        <p:blipFill>
          <a:blip r:embed="rId1"/>
          <a:stretch/>
        </p:blipFill>
        <p:spPr>
          <a:xfrm>
            <a:off x="878760" y="3501720"/>
            <a:ext cx="339840" cy="424800"/>
          </a:xfrm>
          <a:prstGeom prst="rect">
            <a:avLst/>
          </a:prstGeom>
          <a:noFill/>
          <a:ln w="0">
            <a:noFill/>
          </a:ln>
        </p:spPr>
      </p:pic>
      <p:sp>
        <p:nvSpPr>
          <p:cNvPr id="146" name="Text 3"/>
          <p:cNvSpPr/>
          <p:nvPr/>
        </p:nvSpPr>
        <p:spPr>
          <a:xfrm>
            <a:off x="1531080" y="3537000"/>
            <a:ext cx="3421080" cy="70848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1" lang="en-US" sz="2200" strike="noStrike" u="none">
                <a:solidFill>
                  <a:srgbClr val="272525"/>
                </a:solidFill>
                <a:effectLst/>
                <a:uFillTx/>
                <a:latin typeface="Inter Bold"/>
                <a:ea typeface="Inter Bold"/>
              </a:rPr>
              <a:t>Thiếu hỗ trợ ngôn ngữ tự nhiên</a:t>
            </a:r>
            <a:endParaRPr b="0" lang="en-GB" sz="2200" strike="noStrike" u="none">
              <a:solidFill>
                <a:srgbClr val="ffffff"/>
              </a:solidFill>
              <a:effectLst/>
              <a:uFillTx/>
              <a:latin typeface="Arial"/>
            </a:endParaRPr>
          </a:p>
        </p:txBody>
      </p:sp>
      <p:sp>
        <p:nvSpPr>
          <p:cNvPr id="147" name="Text 4"/>
          <p:cNvSpPr/>
          <p:nvPr/>
        </p:nvSpPr>
        <p:spPr>
          <a:xfrm>
            <a:off x="1531080" y="4381920"/>
            <a:ext cx="3421080" cy="18140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Người dùng không thể đặt câu hỏi tự do bằng tiếng Việt, buộc phải sử dụng các tính năng định trước, làm giảm tính linh hoạt.</a:t>
            </a:r>
            <a:endParaRPr b="0" lang="en-GB" sz="1750" strike="noStrike" u="none">
              <a:solidFill>
                <a:srgbClr val="ffffff"/>
              </a:solidFill>
              <a:effectLst/>
              <a:uFillTx/>
              <a:latin typeface="Arial"/>
            </a:endParaRPr>
          </a:p>
        </p:txBody>
      </p:sp>
      <p:sp>
        <p:nvSpPr>
          <p:cNvPr id="148" name="Shape 5"/>
          <p:cNvSpPr/>
          <p:nvPr/>
        </p:nvSpPr>
        <p:spPr>
          <a:xfrm>
            <a:off x="5235840" y="3459240"/>
            <a:ext cx="510120" cy="510120"/>
          </a:xfrm>
          <a:prstGeom prst="roundRect">
            <a:avLst>
              <a:gd name="adj" fmla="val 18669"/>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149" name="Image 1" descr="preencoded.png"/>
          <p:cNvPicPr/>
          <p:nvPr/>
        </p:nvPicPr>
        <p:blipFill>
          <a:blip r:embed="rId2"/>
          <a:stretch/>
        </p:blipFill>
        <p:spPr>
          <a:xfrm>
            <a:off x="5320800" y="3501720"/>
            <a:ext cx="339840" cy="424800"/>
          </a:xfrm>
          <a:prstGeom prst="rect">
            <a:avLst/>
          </a:prstGeom>
          <a:noFill/>
          <a:ln w="0">
            <a:noFill/>
          </a:ln>
        </p:spPr>
      </p:pic>
      <p:sp>
        <p:nvSpPr>
          <p:cNvPr id="150" name="Text 6"/>
          <p:cNvSpPr/>
          <p:nvPr/>
        </p:nvSpPr>
        <p:spPr>
          <a:xfrm>
            <a:off x="5973120" y="3537000"/>
            <a:ext cx="3421080" cy="70848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1" lang="en-US" sz="2200" strike="noStrike" u="none">
                <a:solidFill>
                  <a:srgbClr val="272525"/>
                </a:solidFill>
                <a:effectLst/>
                <a:uFillTx/>
                <a:latin typeface="Inter Bold"/>
                <a:ea typeface="Inter Bold"/>
              </a:rPr>
              <a:t>Phân tán và thiếu đồng bộ</a:t>
            </a:r>
            <a:endParaRPr b="0" lang="en-GB" sz="2200" strike="noStrike" u="none">
              <a:solidFill>
                <a:srgbClr val="ffffff"/>
              </a:solidFill>
              <a:effectLst/>
              <a:uFillTx/>
              <a:latin typeface="Arial"/>
            </a:endParaRPr>
          </a:p>
        </p:txBody>
      </p:sp>
      <p:sp>
        <p:nvSpPr>
          <p:cNvPr id="151" name="Text 7"/>
          <p:cNvSpPr/>
          <p:nvPr/>
        </p:nvSpPr>
        <p:spPr>
          <a:xfrm>
            <a:off x="5973120" y="4381920"/>
            <a:ext cx="3421080" cy="18140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Dữ liệu được lưu trữ trong cơ sở dữ liệu quan hệ nhưng phân phối qua nhiều kênh, gây không nhất quán và khó khăn trong việc truy cập.</a:t>
            </a:r>
            <a:endParaRPr b="0" lang="en-GB" sz="1750" strike="noStrike" u="none">
              <a:solidFill>
                <a:srgbClr val="ffffff"/>
              </a:solidFill>
              <a:effectLst/>
              <a:uFillTx/>
              <a:latin typeface="Arial"/>
            </a:endParaRPr>
          </a:p>
        </p:txBody>
      </p:sp>
      <p:sp>
        <p:nvSpPr>
          <p:cNvPr id="152" name="Shape 8"/>
          <p:cNvSpPr/>
          <p:nvPr/>
        </p:nvSpPr>
        <p:spPr>
          <a:xfrm>
            <a:off x="9677880" y="3459240"/>
            <a:ext cx="510120" cy="510120"/>
          </a:xfrm>
          <a:prstGeom prst="roundRect">
            <a:avLst>
              <a:gd name="adj" fmla="val 18669"/>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pic>
        <p:nvPicPr>
          <p:cNvPr id="153" name="Image 2" descr="preencoded.png"/>
          <p:cNvPicPr/>
          <p:nvPr/>
        </p:nvPicPr>
        <p:blipFill>
          <a:blip r:embed="rId3"/>
          <a:stretch/>
        </p:blipFill>
        <p:spPr>
          <a:xfrm>
            <a:off x="9763200" y="3501720"/>
            <a:ext cx="339840" cy="424800"/>
          </a:xfrm>
          <a:prstGeom prst="rect">
            <a:avLst/>
          </a:prstGeom>
          <a:noFill/>
          <a:ln w="0">
            <a:noFill/>
          </a:ln>
        </p:spPr>
      </p:pic>
      <p:sp>
        <p:nvSpPr>
          <p:cNvPr id="154" name="Text 9"/>
          <p:cNvSpPr/>
          <p:nvPr/>
        </p:nvSpPr>
        <p:spPr>
          <a:xfrm>
            <a:off x="10415160" y="3537000"/>
            <a:ext cx="3421080" cy="106272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1" lang="en-US" sz="2200" strike="noStrike" u="none">
                <a:solidFill>
                  <a:srgbClr val="272525"/>
                </a:solidFill>
                <a:effectLst/>
                <a:uFillTx/>
                <a:latin typeface="Inter Bold"/>
                <a:ea typeface="Inter Bold"/>
              </a:rPr>
              <a:t>Thiếu hỗ trợ thời gian thực với câu hỏi phức tạp</a:t>
            </a:r>
            <a:endParaRPr b="0" lang="en-GB" sz="2200" strike="noStrike" u="none">
              <a:solidFill>
                <a:srgbClr val="ffffff"/>
              </a:solidFill>
              <a:effectLst/>
              <a:uFillTx/>
              <a:latin typeface="Arial"/>
            </a:endParaRPr>
          </a:p>
        </p:txBody>
      </p:sp>
      <p:sp>
        <p:nvSpPr>
          <p:cNvPr id="155" name="Text 10"/>
          <p:cNvSpPr/>
          <p:nvPr/>
        </p:nvSpPr>
        <p:spPr>
          <a:xfrm>
            <a:off x="10415160" y="4736160"/>
            <a:ext cx="3421080" cy="217692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Sinh viên phải đến trực tiếp phòng đào tạo để đặt câu hỏi và chờ đợi câu trả lời cho những vấn đề phức tạp, không thể nhận thông tin chuyên sâu ngay lập tức khi cần thiết.</a:t>
            </a:r>
            <a:endParaRPr b="0" lang="en-GB" sz="17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 0"/>
          <p:cNvSpPr/>
          <p:nvPr/>
        </p:nvSpPr>
        <p:spPr>
          <a:xfrm>
            <a:off x="555480" y="436320"/>
            <a:ext cx="7911720" cy="495360"/>
          </a:xfrm>
          <a:prstGeom prst="rect">
            <a:avLst/>
          </a:prstGeom>
          <a:noFill/>
          <a:ln w="0">
            <a:noFill/>
          </a:ln>
        </p:spPr>
        <p:style>
          <a:lnRef idx="0"/>
          <a:fillRef idx="0"/>
          <a:effectRef idx="0"/>
          <a:fontRef idx="minor"/>
        </p:style>
        <p:txBody>
          <a:bodyPr wrap="none" lIns="0" rIns="0" tIns="0" bIns="0" anchor="t">
            <a:noAutofit/>
          </a:bodyPr>
          <a:p>
            <a:pPr>
              <a:lnSpc>
                <a:spcPts val="3900"/>
              </a:lnSpc>
              <a:tabLst>
                <a:tab algn="l" pos="0"/>
              </a:tabLst>
            </a:pPr>
            <a:r>
              <a:rPr b="1" lang="en-US" sz="3100" strike="noStrike" u="none">
                <a:solidFill>
                  <a:srgbClr val="000000"/>
                </a:solidFill>
                <a:effectLst/>
                <a:uFillTx/>
                <a:latin typeface="Inter Bold"/>
                <a:ea typeface="Inter Bold"/>
              </a:rPr>
              <a:t>Thuật toán phân quyền Node_SelectStmt</a:t>
            </a:r>
            <a:endParaRPr b="0" lang="en-GB" sz="3100" strike="noStrike" u="none">
              <a:solidFill>
                <a:srgbClr val="ffffff"/>
              </a:solidFill>
              <a:effectLst/>
              <a:uFillTx/>
              <a:latin typeface="Arial"/>
            </a:endParaRPr>
          </a:p>
        </p:txBody>
      </p:sp>
      <p:sp>
        <p:nvSpPr>
          <p:cNvPr id="393" name="Text 1"/>
          <p:cNvSpPr/>
          <p:nvPr/>
        </p:nvSpPr>
        <p:spPr>
          <a:xfrm>
            <a:off x="555480" y="1328760"/>
            <a:ext cx="2547000" cy="2476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lang="en-US" sz="1550" strike="noStrike" u="none">
                <a:solidFill>
                  <a:srgbClr val="000000"/>
                </a:solidFill>
                <a:effectLst/>
                <a:uFillTx/>
                <a:latin typeface="Inter Bold"/>
                <a:ea typeface="Inter Bold"/>
              </a:rPr>
              <a:t>Cấu trúc Node_SelectStmt</a:t>
            </a:r>
            <a:endParaRPr b="0" lang="en-GB" sz="1550" strike="noStrike" u="none">
              <a:solidFill>
                <a:srgbClr val="ffffff"/>
              </a:solidFill>
              <a:effectLst/>
              <a:uFillTx/>
              <a:latin typeface="Arial"/>
            </a:endParaRPr>
          </a:p>
        </p:txBody>
      </p:sp>
      <p:sp>
        <p:nvSpPr>
          <p:cNvPr id="394" name="Text 2"/>
          <p:cNvSpPr/>
          <p:nvPr/>
        </p:nvSpPr>
        <p:spPr>
          <a:xfrm>
            <a:off x="555480" y="1735200"/>
            <a:ext cx="6565680" cy="507240"/>
          </a:xfrm>
          <a:prstGeom prst="rect">
            <a:avLst/>
          </a:prstGeom>
          <a:noFill/>
          <a:ln w="0">
            <a:noFill/>
          </a:ln>
        </p:spPr>
        <p:style>
          <a:lnRef idx="0"/>
          <a:fillRef idx="0"/>
          <a:effectRef idx="0"/>
          <a:fontRef idx="minor"/>
        </p:style>
        <p:txBody>
          <a:bodyPr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Nốt SelectStmt là nốt lớn nhất trong câu truy vấn và thường bao gồm hầu hết các nốt còn lại. Các trường đáng chú ý của nốt SelectStmt là</a:t>
            </a:r>
            <a:endParaRPr b="0" lang="en-GB" sz="1200" strike="noStrike" u="none">
              <a:solidFill>
                <a:srgbClr val="ffffff"/>
              </a:solidFill>
              <a:effectLst/>
              <a:uFillTx/>
              <a:latin typeface="Arial"/>
            </a:endParaRPr>
          </a:p>
        </p:txBody>
      </p:sp>
      <p:sp>
        <p:nvSpPr>
          <p:cNvPr id="395" name="Text 3"/>
          <p:cNvSpPr/>
          <p:nvPr/>
        </p:nvSpPr>
        <p:spPr>
          <a:xfrm>
            <a:off x="555480" y="2385720"/>
            <a:ext cx="65656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lang="en-US" sz="1200" strike="noStrike" u="none">
                <a:solidFill>
                  <a:srgbClr val="272525"/>
                </a:solidFill>
                <a:effectLst/>
                <a:uFillTx/>
                <a:latin typeface="Inter"/>
                <a:ea typeface="Inter"/>
              </a:rPr>
              <a:t>WithClause</a:t>
            </a:r>
            <a:r>
              <a:rPr b="0" lang="en-US" sz="1200" strike="noStrike" u="none">
                <a:solidFill>
                  <a:srgbClr val="272525"/>
                </a:solidFill>
                <a:effectLst/>
                <a:uFillTx/>
                <a:latin typeface="Inter"/>
                <a:ea typeface="Inter"/>
              </a:rPr>
              <a:t>: biểu diễn bởi </a:t>
            </a:r>
            <a:r>
              <a:rPr b="1" lang="en-US" sz="1200" strike="noStrike" u="none">
                <a:solidFill>
                  <a:srgbClr val="272525"/>
                </a:solidFill>
                <a:effectLst/>
                <a:uFillTx/>
                <a:latin typeface="Inter"/>
                <a:ea typeface="Inter"/>
              </a:rPr>
              <a:t>Node_WithClause</a:t>
            </a:r>
            <a:endParaRPr b="0" lang="en-GB" sz="1200" strike="noStrike" u="none">
              <a:solidFill>
                <a:srgbClr val="ffffff"/>
              </a:solidFill>
              <a:effectLst/>
              <a:uFillTx/>
              <a:latin typeface="Arial"/>
            </a:endParaRPr>
          </a:p>
        </p:txBody>
      </p:sp>
      <p:sp>
        <p:nvSpPr>
          <p:cNvPr id="396" name="Text 4"/>
          <p:cNvSpPr/>
          <p:nvPr/>
        </p:nvSpPr>
        <p:spPr>
          <a:xfrm>
            <a:off x="555480" y="2694960"/>
            <a:ext cx="65656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lang="en-US" sz="1200" strike="noStrike" u="none">
                <a:solidFill>
                  <a:srgbClr val="272525"/>
                </a:solidFill>
                <a:effectLst/>
                <a:uFillTx/>
                <a:latin typeface="Inter"/>
                <a:ea typeface="Inter"/>
              </a:rPr>
              <a:t>SetOperation</a:t>
            </a:r>
            <a:r>
              <a:rPr b="0" lang="en-US" sz="1200" strike="noStrike" u="none">
                <a:solidFill>
                  <a:srgbClr val="272525"/>
                </a:solidFill>
                <a:effectLst/>
                <a:uFillTx/>
                <a:latin typeface="Inter"/>
                <a:ea typeface="Inter"/>
              </a:rPr>
              <a:t>: thể hiện một toán tử UNION, INTERSECT hoặc EXCEPT</a:t>
            </a:r>
            <a:endParaRPr b="0" lang="en-GB" sz="1200" strike="noStrike" u="none">
              <a:solidFill>
                <a:srgbClr val="ffffff"/>
              </a:solidFill>
              <a:effectLst/>
              <a:uFillTx/>
              <a:latin typeface="Arial"/>
            </a:endParaRPr>
          </a:p>
        </p:txBody>
      </p:sp>
      <p:sp>
        <p:nvSpPr>
          <p:cNvPr id="397" name="Text 5"/>
          <p:cNvSpPr/>
          <p:nvPr/>
        </p:nvSpPr>
        <p:spPr>
          <a:xfrm>
            <a:off x="555480" y="3004560"/>
            <a:ext cx="65656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lang="en-US" sz="1200" strike="noStrike" u="none">
                <a:solidFill>
                  <a:srgbClr val="272525"/>
                </a:solidFill>
                <a:effectLst/>
                <a:uFillTx/>
                <a:latin typeface="Inter"/>
                <a:ea typeface="Inter"/>
              </a:rPr>
              <a:t>FromClause</a:t>
            </a:r>
            <a:r>
              <a:rPr b="0" lang="en-US" sz="1200" strike="noStrike" u="none">
                <a:solidFill>
                  <a:srgbClr val="272525"/>
                </a:solidFill>
                <a:effectLst/>
                <a:uFillTx/>
                <a:latin typeface="Inter"/>
                <a:ea typeface="Inter"/>
              </a:rPr>
              <a:t>: biểu diễn bởi nốt </a:t>
            </a:r>
            <a:r>
              <a:rPr b="1" lang="en-US" sz="1200" strike="noStrike" u="none">
                <a:solidFill>
                  <a:srgbClr val="272525"/>
                </a:solidFill>
                <a:effectLst/>
                <a:uFillTx/>
                <a:latin typeface="Inter"/>
                <a:ea typeface="Inter"/>
              </a:rPr>
              <a:t>Node_FromExpr</a:t>
            </a:r>
            <a:r>
              <a:rPr b="0" lang="en-US" sz="1200" strike="noStrike" u="none">
                <a:solidFill>
                  <a:srgbClr val="272525"/>
                </a:solidFill>
                <a:effectLst/>
                <a:uFillTx/>
                <a:latin typeface="Inter"/>
                <a:ea typeface="Inter"/>
              </a:rPr>
              <a:t> đã nêu</a:t>
            </a:r>
            <a:endParaRPr b="0" lang="en-GB" sz="1200" strike="noStrike" u="none">
              <a:solidFill>
                <a:srgbClr val="ffffff"/>
              </a:solidFill>
              <a:effectLst/>
              <a:uFillTx/>
              <a:latin typeface="Arial"/>
            </a:endParaRPr>
          </a:p>
        </p:txBody>
      </p:sp>
      <p:sp>
        <p:nvSpPr>
          <p:cNvPr id="398" name="Text 6"/>
          <p:cNvSpPr/>
          <p:nvPr/>
        </p:nvSpPr>
        <p:spPr>
          <a:xfrm>
            <a:off x="555480" y="3313800"/>
            <a:ext cx="65656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lang="en-US" sz="1200" strike="noStrike" u="none">
                <a:solidFill>
                  <a:srgbClr val="272525"/>
                </a:solidFill>
                <a:effectLst/>
                <a:uFillTx/>
                <a:latin typeface="Inter"/>
                <a:ea typeface="Inter"/>
              </a:rPr>
              <a:t>WhereClause</a:t>
            </a:r>
            <a:r>
              <a:rPr b="0" lang="en-US" sz="1200" strike="noStrike" u="none">
                <a:solidFill>
                  <a:srgbClr val="272525"/>
                </a:solidFill>
                <a:effectLst/>
                <a:uFillTx/>
                <a:latin typeface="Inter"/>
                <a:ea typeface="Inter"/>
              </a:rPr>
              <a:t>, </a:t>
            </a:r>
            <a:r>
              <a:rPr b="1" lang="en-US" sz="1200" strike="noStrike" u="none">
                <a:solidFill>
                  <a:srgbClr val="272525"/>
                </a:solidFill>
                <a:effectLst/>
                <a:uFillTx/>
                <a:latin typeface="Inter"/>
                <a:ea typeface="Inter"/>
              </a:rPr>
              <a:t>HavingClause</a:t>
            </a:r>
            <a:r>
              <a:rPr b="0" lang="en-US" sz="1200" strike="noStrike" u="none">
                <a:solidFill>
                  <a:srgbClr val="272525"/>
                </a:solidFill>
                <a:effectLst/>
                <a:uFillTx/>
                <a:latin typeface="Inter"/>
                <a:ea typeface="Inter"/>
              </a:rPr>
              <a:t>: biểu diễn bởi nốt </a:t>
            </a:r>
            <a:r>
              <a:rPr b="1" lang="en-US" sz="1200" strike="noStrike" u="none">
                <a:solidFill>
                  <a:srgbClr val="272525"/>
                </a:solidFill>
                <a:effectLst/>
                <a:uFillTx/>
                <a:latin typeface="Inter"/>
                <a:ea typeface="Inter"/>
              </a:rPr>
              <a:t>Node_BoolExpr</a:t>
            </a:r>
            <a:endParaRPr b="0" lang="en-GB" sz="1200" strike="noStrike" u="none">
              <a:solidFill>
                <a:srgbClr val="ffffff"/>
              </a:solidFill>
              <a:effectLst/>
              <a:uFillTx/>
              <a:latin typeface="Arial"/>
            </a:endParaRPr>
          </a:p>
        </p:txBody>
      </p:sp>
      <p:sp>
        <p:nvSpPr>
          <p:cNvPr id="399" name="Text 7"/>
          <p:cNvSpPr/>
          <p:nvPr/>
        </p:nvSpPr>
        <p:spPr>
          <a:xfrm>
            <a:off x="7516440" y="1328760"/>
            <a:ext cx="1983240" cy="2476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lang="en-US" sz="1550" strike="noStrike" u="none">
                <a:solidFill>
                  <a:srgbClr val="000000"/>
                </a:solidFill>
                <a:effectLst/>
                <a:uFillTx/>
                <a:latin typeface="Inter Bold"/>
                <a:ea typeface="Inter Bold"/>
              </a:rPr>
              <a:t>Ví dụ minh họa</a:t>
            </a:r>
            <a:endParaRPr b="0" lang="en-GB" sz="1550" strike="noStrike" u="none">
              <a:solidFill>
                <a:srgbClr val="ffffff"/>
              </a:solidFill>
              <a:effectLst/>
              <a:uFillTx/>
              <a:latin typeface="Arial"/>
            </a:endParaRPr>
          </a:p>
        </p:txBody>
      </p:sp>
      <p:pic>
        <p:nvPicPr>
          <p:cNvPr id="400" name="Image 0" descr="preencoded.png"/>
          <p:cNvPicPr/>
          <p:nvPr/>
        </p:nvPicPr>
        <p:blipFill>
          <a:blip r:embed="rId1"/>
          <a:stretch/>
        </p:blipFill>
        <p:spPr>
          <a:xfrm>
            <a:off x="7516440" y="1755360"/>
            <a:ext cx="6565680" cy="3688200"/>
          </a:xfrm>
          <a:prstGeom prst="rect">
            <a:avLst/>
          </a:prstGeom>
          <a:noFill/>
          <a:ln w="0">
            <a:noFill/>
          </a:ln>
        </p:spPr>
      </p:pic>
      <p:sp>
        <p:nvSpPr>
          <p:cNvPr id="401" name="Text 8"/>
          <p:cNvSpPr/>
          <p:nvPr/>
        </p:nvSpPr>
        <p:spPr>
          <a:xfrm>
            <a:off x="555480" y="5860080"/>
            <a:ext cx="1983240" cy="2476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lang="en-US" sz="1550" strike="noStrike" u="none">
                <a:solidFill>
                  <a:srgbClr val="000000"/>
                </a:solidFill>
                <a:effectLst/>
                <a:uFillTx/>
                <a:latin typeface="Inter Bold"/>
                <a:ea typeface="Inter Bold"/>
              </a:rPr>
              <a:t>Thuật toán</a:t>
            </a:r>
            <a:endParaRPr b="0" lang="en-GB" sz="1550" strike="noStrike" u="none">
              <a:solidFill>
                <a:srgbClr val="ffffff"/>
              </a:solidFill>
              <a:effectLst/>
              <a:uFillTx/>
              <a:latin typeface="Arial"/>
            </a:endParaRPr>
          </a:p>
        </p:txBody>
      </p:sp>
      <p:sp>
        <p:nvSpPr>
          <p:cNvPr id="402" name="Text 9"/>
          <p:cNvSpPr/>
          <p:nvPr/>
        </p:nvSpPr>
        <p:spPr>
          <a:xfrm>
            <a:off x="555480" y="6346080"/>
            <a:ext cx="135190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Nếu có </a:t>
            </a:r>
            <a:r>
              <a:rPr b="1" lang="en-US" sz="1200" strike="noStrike" u="none">
                <a:solidFill>
                  <a:srgbClr val="272525"/>
                </a:solidFill>
                <a:effectLst/>
                <a:uFillTx/>
                <a:latin typeface="Inter"/>
                <a:ea typeface="Inter"/>
              </a:rPr>
              <a:t>WithClause</a:t>
            </a:r>
            <a:r>
              <a:rPr b="0" lang="en-US" sz="1200" strike="noStrike" u="none">
                <a:solidFill>
                  <a:srgbClr val="272525"/>
                </a:solidFill>
                <a:effectLst/>
                <a:uFillTx/>
                <a:latin typeface="Inter"/>
                <a:ea typeface="Inter"/>
              </a:rPr>
              <a:t>, gọi đệ quy trên nốt đó để khám phá các bảng được lấy ra</a:t>
            </a:r>
            <a:endParaRPr b="0" lang="en-GB" sz="1200" strike="noStrike" u="none">
              <a:solidFill>
                <a:srgbClr val="ffffff"/>
              </a:solidFill>
              <a:effectLst/>
              <a:uFillTx/>
              <a:latin typeface="Arial"/>
            </a:endParaRPr>
          </a:p>
        </p:txBody>
      </p:sp>
      <p:sp>
        <p:nvSpPr>
          <p:cNvPr id="403" name="Text 10"/>
          <p:cNvSpPr/>
          <p:nvPr/>
        </p:nvSpPr>
        <p:spPr>
          <a:xfrm>
            <a:off x="555480" y="6655320"/>
            <a:ext cx="135190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Nếu có </a:t>
            </a:r>
            <a:r>
              <a:rPr b="1" lang="en-US" sz="1200" strike="noStrike" u="none">
                <a:solidFill>
                  <a:srgbClr val="272525"/>
                </a:solidFill>
                <a:effectLst/>
                <a:uFillTx/>
                <a:latin typeface="Inter"/>
                <a:ea typeface="Inter"/>
              </a:rPr>
              <a:t>SetOperation</a:t>
            </a:r>
            <a:r>
              <a:rPr b="0" lang="en-US" sz="1200" strike="noStrike" u="none">
                <a:solidFill>
                  <a:srgbClr val="272525"/>
                </a:solidFill>
                <a:effectLst/>
                <a:uFillTx/>
                <a:latin typeface="Inter"/>
                <a:ea typeface="Inter"/>
              </a:rPr>
              <a:t>, thực hiện gọi đệ quy cho 2 vế trái phải và ghép kết quả dựa trên toán tử:</a:t>
            </a:r>
            <a:endParaRPr b="0" lang="en-GB" sz="1200" strike="noStrike" u="none">
              <a:solidFill>
                <a:srgbClr val="ffffff"/>
              </a:solidFill>
              <a:effectLst/>
              <a:uFillTx/>
              <a:latin typeface="Arial"/>
            </a:endParaRPr>
          </a:p>
        </p:txBody>
      </p:sp>
      <p:sp>
        <p:nvSpPr>
          <p:cNvPr id="404" name="Text 11"/>
          <p:cNvSpPr/>
          <p:nvPr/>
        </p:nvSpPr>
        <p:spPr>
          <a:xfrm>
            <a:off x="555480" y="6964920"/>
            <a:ext cx="135190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Nếu là </a:t>
            </a:r>
            <a:r>
              <a:rPr b="1" lang="en-US" sz="1200" strike="noStrike" u="none">
                <a:solidFill>
                  <a:srgbClr val="272525"/>
                </a:solidFill>
                <a:effectLst/>
                <a:uFillTx/>
                <a:latin typeface="Inter"/>
                <a:ea typeface="Inter"/>
              </a:rPr>
              <a:t>UNION</a:t>
            </a:r>
            <a:r>
              <a:rPr b="0" lang="en-US" sz="1200" strike="noStrike" u="none">
                <a:solidFill>
                  <a:srgbClr val="272525"/>
                </a:solidFill>
                <a:effectLst/>
                <a:uFillTx/>
                <a:latin typeface="Inter"/>
                <a:ea typeface="Inter"/>
              </a:rPr>
              <a:t>, cả 2 vế cần được phân quyền</a:t>
            </a:r>
            <a:endParaRPr b="0" lang="en-GB" sz="1200" strike="noStrike" u="none">
              <a:solidFill>
                <a:srgbClr val="ffffff"/>
              </a:solidFill>
              <a:effectLst/>
              <a:uFillTx/>
              <a:latin typeface="Arial"/>
            </a:endParaRPr>
          </a:p>
        </p:txBody>
      </p:sp>
      <p:sp>
        <p:nvSpPr>
          <p:cNvPr id="405" name="Text 12"/>
          <p:cNvSpPr/>
          <p:nvPr/>
        </p:nvSpPr>
        <p:spPr>
          <a:xfrm>
            <a:off x="555480" y="7274160"/>
            <a:ext cx="135190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Nếu là </a:t>
            </a:r>
            <a:r>
              <a:rPr b="1" lang="en-US" sz="1200" strike="noStrike" u="none">
                <a:solidFill>
                  <a:srgbClr val="272525"/>
                </a:solidFill>
                <a:effectLst/>
                <a:uFillTx/>
                <a:latin typeface="Inter"/>
                <a:ea typeface="Inter"/>
              </a:rPr>
              <a:t>INTERSECT</a:t>
            </a:r>
            <a:r>
              <a:rPr b="0" lang="en-US" sz="1200" strike="noStrike" u="none">
                <a:solidFill>
                  <a:srgbClr val="272525"/>
                </a:solidFill>
                <a:effectLst/>
                <a:uFillTx/>
                <a:latin typeface="Inter"/>
                <a:ea typeface="Inter"/>
              </a:rPr>
              <a:t>, các bảng chỉ cần được phân quyền ở một trong 2 vế là đủ</a:t>
            </a:r>
            <a:endParaRPr b="0" lang="en-GB" sz="1200" strike="noStrike" u="none">
              <a:solidFill>
                <a:srgbClr val="ffffff"/>
              </a:solidFill>
              <a:effectLst/>
              <a:uFillTx/>
              <a:latin typeface="Arial"/>
            </a:endParaRPr>
          </a:p>
        </p:txBody>
      </p:sp>
      <p:sp>
        <p:nvSpPr>
          <p:cNvPr id="406" name="Text 13"/>
          <p:cNvSpPr/>
          <p:nvPr/>
        </p:nvSpPr>
        <p:spPr>
          <a:xfrm>
            <a:off x="555480" y="7583400"/>
            <a:ext cx="135190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Nếu là </a:t>
            </a:r>
            <a:r>
              <a:rPr b="1" lang="en-US" sz="1200" strike="noStrike" u="none">
                <a:solidFill>
                  <a:srgbClr val="272525"/>
                </a:solidFill>
                <a:effectLst/>
                <a:uFillTx/>
                <a:latin typeface="Inter"/>
                <a:ea typeface="Inter"/>
              </a:rPr>
              <a:t>EXCEPT</a:t>
            </a:r>
            <a:r>
              <a:rPr b="0" lang="en-US" sz="1200" strike="noStrike" u="none">
                <a:solidFill>
                  <a:srgbClr val="272525"/>
                </a:solidFill>
                <a:effectLst/>
                <a:uFillTx/>
                <a:latin typeface="Inter"/>
                <a:ea typeface="Inter"/>
              </a:rPr>
              <a:t>, các bảng cần được phân quyền ở vế trái</a:t>
            </a:r>
            <a:endParaRPr b="0" lang="en-GB" sz="1200" strike="noStrike" u="none">
              <a:solidFill>
                <a:srgbClr val="ffffff"/>
              </a:solidFill>
              <a:effectLst/>
              <a:uFillTx/>
              <a:latin typeface="Arial"/>
            </a:endParaRPr>
          </a:p>
        </p:txBody>
      </p:sp>
      <p:sp>
        <p:nvSpPr>
          <p:cNvPr id="407" name="Text 14"/>
          <p:cNvSpPr/>
          <p:nvPr/>
        </p:nvSpPr>
        <p:spPr>
          <a:xfrm>
            <a:off x="555480" y="7892640"/>
            <a:ext cx="135190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Với </a:t>
            </a:r>
            <a:r>
              <a:rPr b="1" lang="en-US" sz="1200" strike="noStrike" u="none">
                <a:solidFill>
                  <a:srgbClr val="272525"/>
                </a:solidFill>
                <a:effectLst/>
                <a:uFillTx/>
                <a:latin typeface="Inter"/>
                <a:ea typeface="Inter"/>
              </a:rPr>
              <a:t>FromClause</a:t>
            </a:r>
            <a:r>
              <a:rPr b="0" lang="en-US" sz="1200" strike="noStrike" u="none">
                <a:solidFill>
                  <a:srgbClr val="272525"/>
                </a:solidFill>
                <a:effectLst/>
                <a:uFillTx/>
                <a:latin typeface="Inter"/>
                <a:ea typeface="Inter"/>
              </a:rPr>
              <a:t>, gọi đệ quy để khám phá các bảng được lấy ra</a:t>
            </a:r>
            <a:endParaRPr b="0" lang="en-GB" sz="1200" strike="noStrike" u="none">
              <a:solidFill>
                <a:srgbClr val="ffffff"/>
              </a:solidFill>
              <a:effectLst/>
              <a:uFillTx/>
              <a:latin typeface="Arial"/>
            </a:endParaRPr>
          </a:p>
        </p:txBody>
      </p:sp>
      <p:sp>
        <p:nvSpPr>
          <p:cNvPr id="408" name="Text 15"/>
          <p:cNvSpPr/>
          <p:nvPr/>
        </p:nvSpPr>
        <p:spPr>
          <a:xfrm>
            <a:off x="555480" y="8202240"/>
            <a:ext cx="13519080" cy="2534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0" lang="en-US" sz="1200" strike="noStrike" u="none">
                <a:solidFill>
                  <a:srgbClr val="272525"/>
                </a:solidFill>
                <a:effectLst/>
                <a:uFillTx/>
                <a:latin typeface="Inter"/>
                <a:ea typeface="Inter"/>
              </a:rPr>
              <a:t>Với </a:t>
            </a:r>
            <a:r>
              <a:rPr b="1" lang="en-US" sz="1200" strike="noStrike" u="none">
                <a:solidFill>
                  <a:srgbClr val="272525"/>
                </a:solidFill>
                <a:effectLst/>
                <a:uFillTx/>
                <a:latin typeface="Inter"/>
                <a:ea typeface="Inter"/>
              </a:rPr>
              <a:t>WhereClause</a:t>
            </a:r>
            <a:r>
              <a:rPr b="0" lang="en-US" sz="1200" strike="noStrike" u="none">
                <a:solidFill>
                  <a:srgbClr val="272525"/>
                </a:solidFill>
                <a:effectLst/>
                <a:uFillTx/>
                <a:latin typeface="Inter"/>
                <a:ea typeface="Inter"/>
              </a:rPr>
              <a:t>, </a:t>
            </a:r>
            <a:r>
              <a:rPr b="1" lang="en-US" sz="1200" strike="noStrike" u="none">
                <a:solidFill>
                  <a:srgbClr val="272525"/>
                </a:solidFill>
                <a:effectLst/>
                <a:uFillTx/>
                <a:latin typeface="Inter"/>
                <a:ea typeface="Inter"/>
              </a:rPr>
              <a:t>HavingClause</a:t>
            </a:r>
            <a:r>
              <a:rPr b="0" lang="en-US" sz="1200" strike="noStrike" u="none">
                <a:solidFill>
                  <a:srgbClr val="272525"/>
                </a:solidFill>
                <a:effectLst/>
                <a:uFillTx/>
                <a:latin typeface="Inter"/>
                <a:ea typeface="Inter"/>
              </a:rPr>
              <a:t>, gọi đệ quy để kiểm tra điều kiện lọc của các bảng đã khám phá</a:t>
            </a:r>
            <a:endParaRPr b="0" lang="en-GB" sz="1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Text 0"/>
          <p:cNvSpPr/>
          <p:nvPr/>
        </p:nvSpPr>
        <p:spPr>
          <a:xfrm>
            <a:off x="793800" y="1257120"/>
            <a:ext cx="1159848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1" lang="en-US" sz="4450" strike="noStrike" u="none">
                <a:solidFill>
                  <a:srgbClr val="000000"/>
                </a:solidFill>
                <a:effectLst/>
                <a:uFillTx/>
                <a:latin typeface="Inter Bold"/>
                <a:ea typeface="Inter Bold"/>
              </a:rPr>
              <a:t>Thuật toán phân quyền Node_FromClause</a:t>
            </a:r>
            <a:endParaRPr b="0" lang="en-GB" sz="4450" strike="noStrike" u="none">
              <a:solidFill>
                <a:srgbClr val="ffffff"/>
              </a:solidFill>
              <a:effectLst/>
              <a:uFillTx/>
              <a:latin typeface="Arial"/>
            </a:endParaRPr>
          </a:p>
        </p:txBody>
      </p:sp>
      <p:sp>
        <p:nvSpPr>
          <p:cNvPr id="410" name="Text 1"/>
          <p:cNvSpPr/>
          <p:nvPr/>
        </p:nvSpPr>
        <p:spPr>
          <a:xfrm>
            <a:off x="793800" y="2532960"/>
            <a:ext cx="378504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Cấu trúc Node_FromClause</a:t>
            </a:r>
            <a:endParaRPr b="0" lang="en-GB" sz="2200" strike="noStrike" u="none">
              <a:solidFill>
                <a:srgbClr val="ffffff"/>
              </a:solidFill>
              <a:effectLst/>
              <a:uFillTx/>
              <a:latin typeface="Arial"/>
            </a:endParaRPr>
          </a:p>
        </p:txBody>
      </p:sp>
      <p:sp>
        <p:nvSpPr>
          <p:cNvPr id="411" name="Text 2"/>
          <p:cNvSpPr/>
          <p:nvPr/>
        </p:nvSpPr>
        <p:spPr>
          <a:xfrm>
            <a:off x="793800" y="3114000"/>
            <a:ext cx="624420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Nốt FromClause là nốt sẽ xác định các bảng sẽ được lấy ra trong câu truy vấn, nó bao gồm : </a:t>
            </a:r>
            <a:endParaRPr b="0" lang="en-GB" sz="1750" strike="noStrike" u="none">
              <a:solidFill>
                <a:srgbClr val="ffffff"/>
              </a:solidFill>
              <a:effectLst/>
              <a:uFillTx/>
              <a:latin typeface="Arial"/>
            </a:endParaRPr>
          </a:p>
        </p:txBody>
      </p:sp>
      <p:sp>
        <p:nvSpPr>
          <p:cNvPr id="412" name="Text 3"/>
          <p:cNvSpPr/>
          <p:nvPr/>
        </p:nvSpPr>
        <p:spPr>
          <a:xfrm>
            <a:off x="793800" y="4043880"/>
            <a:ext cx="6244200" cy="10882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1" lang="en-US" sz="1750" strike="noStrike" u="none">
                <a:solidFill>
                  <a:srgbClr val="272525"/>
                </a:solidFill>
                <a:effectLst/>
                <a:uFillTx/>
                <a:latin typeface="Inter"/>
                <a:ea typeface="Inter"/>
              </a:rPr>
              <a:t>Fromlist</a:t>
            </a:r>
            <a:r>
              <a:rPr b="0" lang="en-US" sz="1750" strike="noStrike" u="none">
                <a:solidFill>
                  <a:srgbClr val="272525"/>
                </a:solidFill>
                <a:effectLst/>
                <a:uFillTx/>
                <a:latin typeface="Inter"/>
                <a:ea typeface="Inter"/>
              </a:rPr>
              <a:t>: thể hiện các nốt cung cấp dữ liệu có thể là một bảng (RangeVar), một câu truy vấn con (RangeSubselect), một câu join (JoinExpr)</a:t>
            </a:r>
            <a:endParaRPr b="0" lang="en-GB" sz="1750" strike="noStrike" u="none">
              <a:solidFill>
                <a:srgbClr val="ffffff"/>
              </a:solidFill>
              <a:effectLst/>
              <a:uFillTx/>
              <a:latin typeface="Arial"/>
            </a:endParaRPr>
          </a:p>
        </p:txBody>
      </p:sp>
      <p:sp>
        <p:nvSpPr>
          <p:cNvPr id="413" name="Text 4"/>
          <p:cNvSpPr/>
          <p:nvPr/>
        </p:nvSpPr>
        <p:spPr>
          <a:xfrm>
            <a:off x="7599600" y="277272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Ví dụ minh họa</a:t>
            </a:r>
            <a:endParaRPr b="0" lang="en-GB" sz="2200" strike="noStrike" u="none">
              <a:solidFill>
                <a:srgbClr val="ffffff"/>
              </a:solidFill>
              <a:effectLst/>
              <a:uFillTx/>
              <a:latin typeface="Arial"/>
            </a:endParaRPr>
          </a:p>
        </p:txBody>
      </p:sp>
      <p:pic>
        <p:nvPicPr>
          <p:cNvPr id="414" name="Image 0" descr="preencoded.png"/>
          <p:cNvPicPr/>
          <p:nvPr/>
        </p:nvPicPr>
        <p:blipFill>
          <a:blip r:embed="rId1"/>
          <a:stretch/>
        </p:blipFill>
        <p:spPr>
          <a:xfrm>
            <a:off x="7599600" y="3382200"/>
            <a:ext cx="6244200" cy="767520"/>
          </a:xfrm>
          <a:prstGeom prst="rect">
            <a:avLst/>
          </a:prstGeom>
          <a:noFill/>
          <a:ln w="0">
            <a:noFill/>
          </a:ln>
        </p:spPr>
      </p:pic>
      <p:sp>
        <p:nvSpPr>
          <p:cNvPr id="415" name="Text 5"/>
          <p:cNvSpPr/>
          <p:nvPr/>
        </p:nvSpPr>
        <p:spPr>
          <a:xfrm>
            <a:off x="7599600" y="4405320"/>
            <a:ext cx="624420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endParaRPr b="0" lang="en-US" sz="1750" strike="noStrike" u="none">
              <a:solidFill>
                <a:srgbClr val="ffffff"/>
              </a:solidFill>
              <a:effectLst/>
              <a:uFillTx/>
              <a:latin typeface="Arial"/>
            </a:endParaRPr>
          </a:p>
        </p:txBody>
      </p:sp>
      <p:sp>
        <p:nvSpPr>
          <p:cNvPr id="416" name="Text 6"/>
          <p:cNvSpPr/>
          <p:nvPr/>
        </p:nvSpPr>
        <p:spPr>
          <a:xfrm>
            <a:off x="793800" y="555228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Thuật toán</a:t>
            </a:r>
            <a:endParaRPr b="0" lang="en-GB" sz="2200" strike="noStrike" u="none">
              <a:solidFill>
                <a:srgbClr val="ffffff"/>
              </a:solidFill>
              <a:effectLst/>
              <a:uFillTx/>
              <a:latin typeface="Arial"/>
            </a:endParaRPr>
          </a:p>
        </p:txBody>
      </p:sp>
      <p:sp>
        <p:nvSpPr>
          <p:cNvPr id="417" name="Text 7"/>
          <p:cNvSpPr/>
          <p:nvPr/>
        </p:nvSpPr>
        <p:spPr>
          <a:xfrm>
            <a:off x="793800" y="6246720"/>
            <a:ext cx="1304244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Ta sẽ duyệt qua </a:t>
            </a:r>
            <a:r>
              <a:rPr b="1" lang="en-US" sz="1750" strike="noStrike" u="none">
                <a:solidFill>
                  <a:srgbClr val="272525"/>
                </a:solidFill>
                <a:effectLst/>
                <a:uFillTx/>
                <a:latin typeface="Inter"/>
                <a:ea typeface="Inter"/>
              </a:rPr>
              <a:t>Fromlist</a:t>
            </a:r>
            <a:r>
              <a:rPr b="0" lang="en-US" sz="1750" strike="noStrike" u="none">
                <a:solidFill>
                  <a:srgbClr val="272525"/>
                </a:solidFill>
                <a:effectLst/>
                <a:uFillTx/>
                <a:latin typeface="Inter"/>
                <a:ea typeface="Inter"/>
              </a:rPr>
              <a:t>, và gọi đệ quy cho từng nốt để xác định các bảng dữ liệu được lấy ra. Logic cụ thể sẽ được triển khai bởi từng nốt</a:t>
            </a:r>
            <a:endParaRPr b="0" lang="en-GB" sz="17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 0"/>
          <p:cNvSpPr/>
          <p:nvPr/>
        </p:nvSpPr>
        <p:spPr>
          <a:xfrm>
            <a:off x="711360" y="883800"/>
            <a:ext cx="13207320" cy="1269720"/>
          </a:xfrm>
          <a:prstGeom prst="rect">
            <a:avLst/>
          </a:prstGeom>
          <a:noFill/>
          <a:ln w="0">
            <a:noFill/>
          </a:ln>
        </p:spPr>
        <p:style>
          <a:lnRef idx="0"/>
          <a:fillRef idx="0"/>
          <a:effectRef idx="0"/>
          <a:fontRef idx="minor"/>
        </p:style>
        <p:txBody>
          <a:bodyPr lIns="0" rIns="0" tIns="0" bIns="0" anchor="t">
            <a:noAutofit/>
          </a:bodyPr>
          <a:p>
            <a:pPr>
              <a:lnSpc>
                <a:spcPts val="5000"/>
              </a:lnSpc>
              <a:tabLst>
                <a:tab algn="l" pos="0"/>
              </a:tabLst>
            </a:pPr>
            <a:r>
              <a:rPr b="1" lang="en-US" sz="4000" strike="noStrike" u="none">
                <a:solidFill>
                  <a:srgbClr val="000000"/>
                </a:solidFill>
                <a:effectLst/>
                <a:uFillTx/>
                <a:latin typeface="Inter Bold"/>
                <a:ea typeface="Inter Bold"/>
              </a:rPr>
              <a:t>Thuật toán phân quyền Node_RangeVar và RangeSubselect</a:t>
            </a:r>
            <a:endParaRPr b="0" lang="en-GB" sz="4000" strike="noStrike" u="none">
              <a:solidFill>
                <a:srgbClr val="ffffff"/>
              </a:solidFill>
              <a:effectLst/>
              <a:uFillTx/>
              <a:latin typeface="Arial"/>
            </a:endParaRPr>
          </a:p>
        </p:txBody>
      </p:sp>
      <p:sp>
        <p:nvSpPr>
          <p:cNvPr id="419" name="Text 1"/>
          <p:cNvSpPr/>
          <p:nvPr/>
        </p:nvSpPr>
        <p:spPr>
          <a:xfrm>
            <a:off x="711360" y="2661840"/>
            <a:ext cx="2540160" cy="31716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1" lang="en-US" sz="2000" strike="noStrike" u="none">
                <a:solidFill>
                  <a:srgbClr val="000000"/>
                </a:solidFill>
                <a:effectLst/>
                <a:uFillTx/>
                <a:latin typeface="Inter Bold"/>
                <a:ea typeface="Inter Bold"/>
              </a:rPr>
              <a:t>Node_RangeVar</a:t>
            </a:r>
            <a:endParaRPr b="0" lang="en-GB" sz="2000" strike="noStrike" u="none">
              <a:solidFill>
                <a:srgbClr val="ffffff"/>
              </a:solidFill>
              <a:effectLst/>
              <a:uFillTx/>
              <a:latin typeface="Arial"/>
            </a:endParaRPr>
          </a:p>
        </p:txBody>
      </p:sp>
      <p:sp>
        <p:nvSpPr>
          <p:cNvPr id="420" name="Text 2"/>
          <p:cNvSpPr/>
          <p:nvPr/>
        </p:nvSpPr>
        <p:spPr>
          <a:xfrm>
            <a:off x="711360" y="3182400"/>
            <a:ext cx="6355800" cy="6498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272525"/>
                </a:solidFill>
                <a:effectLst/>
                <a:uFillTx/>
                <a:latin typeface="Inter"/>
                <a:ea typeface="Inter"/>
              </a:rPr>
              <a:t>Ta sẽ thêm bảng hiện tại vào đầu ra </a:t>
            </a:r>
            <a:r>
              <a:rPr b="1" lang="en-US" sz="1600" strike="noStrike" u="none">
                <a:solidFill>
                  <a:srgbClr val="272525"/>
                </a:solidFill>
                <a:effectLst/>
                <a:uFillTx/>
                <a:latin typeface="Inter"/>
                <a:ea typeface="Inter"/>
              </a:rPr>
              <a:t>UpdatedTablesContext</a:t>
            </a:r>
            <a:r>
              <a:rPr b="0" lang="en-US" sz="1600" strike="noStrike" u="none">
                <a:solidFill>
                  <a:srgbClr val="272525"/>
                </a:solidFill>
                <a:effectLst/>
                <a:uFillTx/>
                <a:latin typeface="Inter"/>
                <a:ea typeface="Inter"/>
              </a:rPr>
              <a:t>, kèm cả thông tin biệt hiệu (alias) nếu có</a:t>
            </a:r>
            <a:endParaRPr b="0" lang="en-GB" sz="1600" strike="noStrike" u="none">
              <a:solidFill>
                <a:srgbClr val="ffffff"/>
              </a:solidFill>
              <a:effectLst/>
              <a:uFillTx/>
              <a:latin typeface="Arial"/>
            </a:endParaRPr>
          </a:p>
        </p:txBody>
      </p:sp>
      <p:sp>
        <p:nvSpPr>
          <p:cNvPr id="421" name="Text 3"/>
          <p:cNvSpPr/>
          <p:nvPr/>
        </p:nvSpPr>
        <p:spPr>
          <a:xfrm>
            <a:off x="711360" y="3903840"/>
            <a:ext cx="6355800" cy="649800"/>
          </a:xfrm>
          <a:prstGeom prst="rect">
            <a:avLst/>
          </a:prstGeom>
          <a:noFill/>
          <a:ln w="0">
            <a:noFill/>
          </a:ln>
        </p:spPr>
        <p:style>
          <a:lnRef idx="0"/>
          <a:fillRef idx="0"/>
          <a:effectRef idx="0"/>
          <a:fontRef idx="minor"/>
        </p:style>
        <p:txBody>
          <a:bodyPr lIns="0" rIns="0" tIns="0" bIns="0" anchor="t">
            <a:noAutofit/>
          </a:bodyPr>
          <a:p>
            <a:pPr marL="343080" indent="-343080">
              <a:lnSpc>
                <a:spcPts val="2551"/>
              </a:lnSpc>
              <a:buClr>
                <a:srgbClr val="272525"/>
              </a:buClr>
              <a:buFont typeface="Symbol" charset="2"/>
              <a:buChar char=""/>
            </a:pPr>
            <a:r>
              <a:rPr b="0" lang="en-US" sz="1600" strike="noStrike" u="none">
                <a:solidFill>
                  <a:srgbClr val="272525"/>
                </a:solidFill>
                <a:effectLst/>
                <a:uFillTx/>
                <a:latin typeface="Inter"/>
                <a:ea typeface="Inter"/>
              </a:rPr>
              <a:t>Kiểm tra xem bảng có phải công khai không và gán kết quả trả về</a:t>
            </a:r>
            <a:endParaRPr b="0" lang="en-GB" sz="1600" strike="noStrike" u="none">
              <a:solidFill>
                <a:srgbClr val="ffffff"/>
              </a:solidFill>
              <a:effectLst/>
              <a:uFillTx/>
              <a:latin typeface="Arial"/>
            </a:endParaRPr>
          </a:p>
        </p:txBody>
      </p:sp>
      <p:sp>
        <p:nvSpPr>
          <p:cNvPr id="422" name="Text 4"/>
          <p:cNvSpPr/>
          <p:nvPr/>
        </p:nvSpPr>
        <p:spPr>
          <a:xfrm>
            <a:off x="7570800" y="2661840"/>
            <a:ext cx="2540160" cy="31716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1" lang="en-US" sz="2000" strike="noStrike" u="none">
                <a:solidFill>
                  <a:srgbClr val="000000"/>
                </a:solidFill>
                <a:effectLst/>
                <a:uFillTx/>
                <a:latin typeface="Inter Bold"/>
                <a:ea typeface="Inter Bold"/>
              </a:rPr>
              <a:t>Ví dụ minh họa</a:t>
            </a:r>
            <a:endParaRPr b="0" lang="en-GB" sz="2000" strike="noStrike" u="none">
              <a:solidFill>
                <a:srgbClr val="ffffff"/>
              </a:solidFill>
              <a:effectLst/>
              <a:uFillTx/>
              <a:latin typeface="Arial"/>
            </a:endParaRPr>
          </a:p>
        </p:txBody>
      </p:sp>
      <p:pic>
        <p:nvPicPr>
          <p:cNvPr id="423" name="Image 0" descr="preencoded.png"/>
          <p:cNvPicPr/>
          <p:nvPr/>
        </p:nvPicPr>
        <p:blipFill>
          <a:blip r:embed="rId1"/>
          <a:stretch/>
        </p:blipFill>
        <p:spPr>
          <a:xfrm>
            <a:off x="7570800" y="3207960"/>
            <a:ext cx="3835800" cy="634680"/>
          </a:xfrm>
          <a:prstGeom prst="rect">
            <a:avLst/>
          </a:prstGeom>
          <a:noFill/>
          <a:ln w="0">
            <a:noFill/>
          </a:ln>
        </p:spPr>
      </p:pic>
      <p:sp>
        <p:nvSpPr>
          <p:cNvPr id="424" name="Text 5"/>
          <p:cNvSpPr/>
          <p:nvPr/>
        </p:nvSpPr>
        <p:spPr>
          <a:xfrm>
            <a:off x="7570800" y="4071600"/>
            <a:ext cx="635580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endParaRPr b="0" lang="en-US" sz="1600" strike="noStrike" u="none">
              <a:solidFill>
                <a:srgbClr val="ffffff"/>
              </a:solidFill>
              <a:effectLst/>
              <a:uFillTx/>
              <a:latin typeface="Arial"/>
            </a:endParaRPr>
          </a:p>
        </p:txBody>
      </p:sp>
      <p:sp>
        <p:nvSpPr>
          <p:cNvPr id="425" name="Text 6"/>
          <p:cNvSpPr/>
          <p:nvPr/>
        </p:nvSpPr>
        <p:spPr>
          <a:xfrm>
            <a:off x="711360" y="5056920"/>
            <a:ext cx="2813040" cy="31716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1" lang="en-US" sz="2000" strike="noStrike" u="none">
                <a:solidFill>
                  <a:srgbClr val="000000"/>
                </a:solidFill>
                <a:effectLst/>
                <a:uFillTx/>
                <a:latin typeface="Inter Bold"/>
                <a:ea typeface="Inter Bold"/>
              </a:rPr>
              <a:t>Node_RangeSubselect</a:t>
            </a:r>
            <a:endParaRPr b="0" lang="en-GB" sz="2000" strike="noStrike" u="none">
              <a:solidFill>
                <a:srgbClr val="ffffff"/>
              </a:solidFill>
              <a:effectLst/>
              <a:uFillTx/>
              <a:latin typeface="Arial"/>
            </a:endParaRPr>
          </a:p>
        </p:txBody>
      </p:sp>
      <p:sp>
        <p:nvSpPr>
          <p:cNvPr id="426" name="Text 7"/>
          <p:cNvSpPr/>
          <p:nvPr/>
        </p:nvSpPr>
        <p:spPr>
          <a:xfrm>
            <a:off x="711360" y="5577480"/>
            <a:ext cx="6355800" cy="6498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272525"/>
                </a:solidFill>
                <a:effectLst/>
                <a:uFillTx/>
                <a:latin typeface="Inter"/>
                <a:ea typeface="Inter"/>
              </a:rPr>
              <a:t>Ta sẽ gọi đệ quy tới hàm phân quyền </a:t>
            </a:r>
            <a:r>
              <a:rPr b="1" lang="en-US" sz="1600" strike="noStrike" u="none">
                <a:solidFill>
                  <a:srgbClr val="272525"/>
                </a:solidFill>
                <a:effectLst/>
                <a:uFillTx/>
                <a:latin typeface="Inter"/>
                <a:ea typeface="Inter"/>
              </a:rPr>
              <a:t>SelectStmt</a:t>
            </a:r>
            <a:r>
              <a:rPr b="0" lang="en-US" sz="1600" strike="noStrike" u="none">
                <a:solidFill>
                  <a:srgbClr val="272525"/>
                </a:solidFill>
                <a:effectLst/>
                <a:uFillTx/>
                <a:latin typeface="Inter"/>
                <a:ea typeface="Inter"/>
              </a:rPr>
              <a:t> cho câu truy vấn con. Kết quả phân quyền phụ thuộc vào truy vấn con</a:t>
            </a:r>
            <a:endParaRPr b="0" lang="en-GB" sz="1600" strike="noStrike" u="none">
              <a:solidFill>
                <a:srgbClr val="ffffff"/>
              </a:solidFill>
              <a:effectLst/>
              <a:uFillTx/>
              <a:latin typeface="Arial"/>
            </a:endParaRPr>
          </a:p>
        </p:txBody>
      </p:sp>
      <p:sp>
        <p:nvSpPr>
          <p:cNvPr id="427" name="Text 8"/>
          <p:cNvSpPr/>
          <p:nvPr/>
        </p:nvSpPr>
        <p:spPr>
          <a:xfrm>
            <a:off x="711360" y="6298920"/>
            <a:ext cx="6355800" cy="97524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272525"/>
                </a:solidFill>
                <a:effectLst/>
                <a:uFillTx/>
                <a:latin typeface="Inter"/>
                <a:ea typeface="Inter"/>
              </a:rPr>
              <a:t>Để có thể ánh xạ biệt hiệu từ câu truy vấn con ra ngoài, ta cũng thêm một đầu ra cho </a:t>
            </a:r>
            <a:r>
              <a:rPr b="1" lang="en-US" sz="1600" strike="noStrike" u="none">
                <a:solidFill>
                  <a:srgbClr val="272525"/>
                </a:solidFill>
                <a:effectLst/>
                <a:uFillTx/>
                <a:latin typeface="Inter"/>
                <a:ea typeface="Inter"/>
              </a:rPr>
              <a:t>TargetList</a:t>
            </a:r>
            <a:r>
              <a:rPr b="0" lang="en-US" sz="1600" strike="noStrike" u="none">
                <a:solidFill>
                  <a:srgbClr val="272525"/>
                </a:solidFill>
                <a:effectLst/>
                <a:uFillTx/>
                <a:latin typeface="Inter"/>
                <a:ea typeface="Inter"/>
              </a:rPr>
              <a:t> cho hàm phân quyền SelectStmt</a:t>
            </a:r>
            <a:endParaRPr b="0" lang="en-GB" sz="1600" strike="noStrike" u="none">
              <a:solidFill>
                <a:srgbClr val="ffffff"/>
              </a:solidFill>
              <a:effectLst/>
              <a:uFillTx/>
              <a:latin typeface="Arial"/>
            </a:endParaRPr>
          </a:p>
        </p:txBody>
      </p:sp>
      <p:sp>
        <p:nvSpPr>
          <p:cNvPr id="428" name="Text 9"/>
          <p:cNvSpPr/>
          <p:nvPr/>
        </p:nvSpPr>
        <p:spPr>
          <a:xfrm>
            <a:off x="7570800" y="5056920"/>
            <a:ext cx="2540160" cy="31716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1" lang="en-US" sz="2000" strike="noStrike" u="none">
                <a:solidFill>
                  <a:srgbClr val="000000"/>
                </a:solidFill>
                <a:effectLst/>
                <a:uFillTx/>
                <a:latin typeface="Inter Bold"/>
                <a:ea typeface="Inter Bold"/>
              </a:rPr>
              <a:t>Ví dụ minh họa</a:t>
            </a:r>
            <a:endParaRPr b="0" lang="en-GB" sz="2000" strike="noStrike" u="none">
              <a:solidFill>
                <a:srgbClr val="ffffff"/>
              </a:solidFill>
              <a:effectLst/>
              <a:uFillTx/>
              <a:latin typeface="Arial"/>
            </a:endParaRPr>
          </a:p>
        </p:txBody>
      </p:sp>
      <p:pic>
        <p:nvPicPr>
          <p:cNvPr id="429" name="Image 1" descr="preencoded.png"/>
          <p:cNvPicPr/>
          <p:nvPr/>
        </p:nvPicPr>
        <p:blipFill>
          <a:blip r:embed="rId2"/>
          <a:stretch/>
        </p:blipFill>
        <p:spPr>
          <a:xfrm>
            <a:off x="7570800" y="5603040"/>
            <a:ext cx="6355800" cy="90468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ext 0"/>
          <p:cNvSpPr/>
          <p:nvPr/>
        </p:nvSpPr>
        <p:spPr>
          <a:xfrm>
            <a:off x="644760" y="652320"/>
            <a:ext cx="8701200" cy="575280"/>
          </a:xfrm>
          <a:prstGeom prst="rect">
            <a:avLst/>
          </a:prstGeom>
          <a:noFill/>
          <a:ln w="0">
            <a:noFill/>
          </a:ln>
        </p:spPr>
        <p:style>
          <a:lnRef idx="0"/>
          <a:fillRef idx="0"/>
          <a:effectRef idx="0"/>
          <a:fontRef idx="minor"/>
        </p:style>
        <p:txBody>
          <a:bodyPr wrap="none" lIns="0" rIns="0" tIns="0" bIns="0" anchor="t">
            <a:noAutofit/>
          </a:bodyPr>
          <a:p>
            <a:pPr>
              <a:lnSpc>
                <a:spcPts val="4501"/>
              </a:lnSpc>
              <a:tabLst>
                <a:tab algn="l" pos="0"/>
              </a:tabLst>
            </a:pPr>
            <a:r>
              <a:rPr b="1" lang="en-US" sz="3600" strike="noStrike" u="none">
                <a:solidFill>
                  <a:srgbClr val="000000"/>
                </a:solidFill>
                <a:effectLst/>
                <a:uFillTx/>
                <a:latin typeface="Inter Bold"/>
                <a:ea typeface="Inter Bold"/>
              </a:rPr>
              <a:t>Thuật toán phân quyền Node_JoinExpr</a:t>
            </a:r>
            <a:endParaRPr b="0" lang="en-GB" sz="3600" strike="noStrike" u="none">
              <a:solidFill>
                <a:srgbClr val="ffffff"/>
              </a:solidFill>
              <a:effectLst/>
              <a:uFillTx/>
              <a:latin typeface="Arial"/>
            </a:endParaRPr>
          </a:p>
        </p:txBody>
      </p:sp>
      <p:sp>
        <p:nvSpPr>
          <p:cNvPr id="431" name="Text 1"/>
          <p:cNvSpPr/>
          <p:nvPr/>
        </p:nvSpPr>
        <p:spPr>
          <a:xfrm>
            <a:off x="644760" y="1688400"/>
            <a:ext cx="2715840" cy="2872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Cấu trúc Node_JoinExpr</a:t>
            </a:r>
            <a:endParaRPr b="0" lang="en-GB" sz="1800" strike="noStrike" u="none">
              <a:solidFill>
                <a:srgbClr val="ffffff"/>
              </a:solidFill>
              <a:effectLst/>
              <a:uFillTx/>
              <a:latin typeface="Arial"/>
            </a:endParaRPr>
          </a:p>
        </p:txBody>
      </p:sp>
      <p:sp>
        <p:nvSpPr>
          <p:cNvPr id="432" name="Text 2"/>
          <p:cNvSpPr/>
          <p:nvPr/>
        </p:nvSpPr>
        <p:spPr>
          <a:xfrm>
            <a:off x="644760" y="2160360"/>
            <a:ext cx="6445440" cy="5889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Nốt </a:t>
            </a:r>
            <a:r>
              <a:rPr b="1" lang="en-US" sz="1450" strike="noStrike" u="none">
                <a:solidFill>
                  <a:srgbClr val="272525"/>
                </a:solidFill>
                <a:effectLst/>
                <a:uFillTx/>
                <a:latin typeface="Inter"/>
                <a:ea typeface="Inter"/>
              </a:rPr>
              <a:t>JoinExpr</a:t>
            </a:r>
            <a:r>
              <a:rPr b="0" lang="en-US" sz="1450" strike="noStrike" u="none">
                <a:solidFill>
                  <a:srgbClr val="272525"/>
                </a:solidFill>
                <a:effectLst/>
                <a:uFillTx/>
                <a:latin typeface="Inter"/>
                <a:ea typeface="Inter"/>
              </a:rPr>
              <a:t> là một nốt con khác của FromClause. Nốt này thường có một số con nổi bật như sau:</a:t>
            </a:r>
            <a:endParaRPr b="0" lang="en-GB" sz="1450" strike="noStrike" u="none">
              <a:solidFill>
                <a:srgbClr val="ffffff"/>
              </a:solidFill>
              <a:effectLst/>
              <a:uFillTx/>
              <a:latin typeface="Arial"/>
            </a:endParaRPr>
          </a:p>
        </p:txBody>
      </p:sp>
      <p:sp>
        <p:nvSpPr>
          <p:cNvPr id="433" name="Text 3"/>
          <p:cNvSpPr/>
          <p:nvPr/>
        </p:nvSpPr>
        <p:spPr>
          <a:xfrm>
            <a:off x="644760" y="2915640"/>
            <a:ext cx="644544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272525"/>
                </a:solidFill>
                <a:effectLst/>
                <a:uFillTx/>
                <a:latin typeface="Inter"/>
                <a:ea typeface="Inter"/>
              </a:rPr>
              <a:t>Larg, Rarg</a:t>
            </a:r>
            <a:r>
              <a:rPr b="0" lang="en-US" sz="1450" strike="noStrike" u="none">
                <a:solidFill>
                  <a:srgbClr val="272525"/>
                </a:solidFill>
                <a:effectLst/>
                <a:uFillTx/>
                <a:latin typeface="Inter"/>
                <a:ea typeface="Inter"/>
              </a:rPr>
              <a:t>: là hai vế trái phái của câu truy vấn join </a:t>
            </a:r>
            <a:endParaRPr b="0" lang="en-GB" sz="1450" strike="noStrike" u="none">
              <a:solidFill>
                <a:srgbClr val="ffffff"/>
              </a:solidFill>
              <a:effectLst/>
              <a:uFillTx/>
              <a:latin typeface="Arial"/>
            </a:endParaRPr>
          </a:p>
        </p:txBody>
      </p:sp>
      <p:sp>
        <p:nvSpPr>
          <p:cNvPr id="434" name="Text 4"/>
          <p:cNvSpPr/>
          <p:nvPr/>
        </p:nvSpPr>
        <p:spPr>
          <a:xfrm>
            <a:off x="644760" y="3274560"/>
            <a:ext cx="6445440" cy="5889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1" lang="en-US" sz="1450" strike="noStrike" u="none">
                <a:solidFill>
                  <a:srgbClr val="272525"/>
                </a:solidFill>
                <a:effectLst/>
                <a:uFillTx/>
                <a:latin typeface="Inter"/>
                <a:ea typeface="Inter"/>
              </a:rPr>
              <a:t>JointType</a:t>
            </a:r>
            <a:r>
              <a:rPr b="0" lang="en-US" sz="1450" strike="noStrike" u="none">
                <a:solidFill>
                  <a:srgbClr val="272525"/>
                </a:solidFill>
                <a:effectLst/>
                <a:uFillTx/>
                <a:latin typeface="Inter"/>
                <a:ea typeface="Inter"/>
              </a:rPr>
              <a:t>: thể hiện loại join được áp dụng như INNER, LEFT, RIGHT, OUTTER, …</a:t>
            </a:r>
            <a:endParaRPr b="0" lang="en-GB" sz="1450" strike="noStrike" u="none">
              <a:solidFill>
                <a:srgbClr val="ffffff"/>
              </a:solidFill>
              <a:effectLst/>
              <a:uFillTx/>
              <a:latin typeface="Arial"/>
            </a:endParaRPr>
          </a:p>
        </p:txBody>
      </p:sp>
      <p:sp>
        <p:nvSpPr>
          <p:cNvPr id="435" name="Text 5"/>
          <p:cNvSpPr/>
          <p:nvPr/>
        </p:nvSpPr>
        <p:spPr>
          <a:xfrm>
            <a:off x="644760" y="3928320"/>
            <a:ext cx="644544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272525"/>
                </a:solidFill>
                <a:effectLst/>
                <a:uFillTx/>
                <a:latin typeface="Inter"/>
                <a:ea typeface="Inter"/>
              </a:rPr>
              <a:t>Quals</a:t>
            </a:r>
            <a:r>
              <a:rPr b="0" lang="en-US" sz="1450" strike="noStrike" u="none">
                <a:solidFill>
                  <a:srgbClr val="272525"/>
                </a:solidFill>
                <a:effectLst/>
                <a:uFillTx/>
                <a:latin typeface="Inter"/>
                <a:ea typeface="Inter"/>
              </a:rPr>
              <a:t>: điều kiện join thường bắt đầu với từ khóa ON và là nốt BoolExpr</a:t>
            </a:r>
            <a:endParaRPr b="0" lang="en-GB" sz="1450" strike="noStrike" u="none">
              <a:solidFill>
                <a:srgbClr val="ffffff"/>
              </a:solidFill>
              <a:effectLst/>
              <a:uFillTx/>
              <a:latin typeface="Arial"/>
            </a:endParaRPr>
          </a:p>
        </p:txBody>
      </p:sp>
      <p:sp>
        <p:nvSpPr>
          <p:cNvPr id="436" name="Text 6"/>
          <p:cNvSpPr/>
          <p:nvPr/>
        </p:nvSpPr>
        <p:spPr>
          <a:xfrm>
            <a:off x="7547400" y="1688400"/>
            <a:ext cx="2302560" cy="2872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Ví dụ minh họa</a:t>
            </a:r>
            <a:endParaRPr b="0" lang="en-GB" sz="1800" strike="noStrike" u="none">
              <a:solidFill>
                <a:srgbClr val="ffffff"/>
              </a:solidFill>
              <a:effectLst/>
              <a:uFillTx/>
              <a:latin typeface="Arial"/>
            </a:endParaRPr>
          </a:p>
        </p:txBody>
      </p:sp>
      <p:pic>
        <p:nvPicPr>
          <p:cNvPr id="437" name="Image 0" descr="preencoded.png"/>
          <p:cNvPicPr/>
          <p:nvPr/>
        </p:nvPicPr>
        <p:blipFill>
          <a:blip r:embed="rId1"/>
          <a:stretch/>
        </p:blipFill>
        <p:spPr>
          <a:xfrm>
            <a:off x="7547400" y="2183400"/>
            <a:ext cx="6445440" cy="1231920"/>
          </a:xfrm>
          <a:prstGeom prst="rect">
            <a:avLst/>
          </a:prstGeom>
          <a:noFill/>
          <a:ln w="0">
            <a:noFill/>
          </a:ln>
        </p:spPr>
      </p:pic>
      <p:sp>
        <p:nvSpPr>
          <p:cNvPr id="438" name="Text 7"/>
          <p:cNvSpPr/>
          <p:nvPr/>
        </p:nvSpPr>
        <p:spPr>
          <a:xfrm>
            <a:off x="7547400" y="3623040"/>
            <a:ext cx="644544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endParaRPr b="0" lang="en-US" sz="1450" strike="noStrike" u="none">
              <a:solidFill>
                <a:srgbClr val="ffffff"/>
              </a:solidFill>
              <a:effectLst/>
              <a:uFillTx/>
              <a:latin typeface="Arial"/>
            </a:endParaRPr>
          </a:p>
        </p:txBody>
      </p:sp>
      <p:sp>
        <p:nvSpPr>
          <p:cNvPr id="439" name="Text 8"/>
          <p:cNvSpPr/>
          <p:nvPr/>
        </p:nvSpPr>
        <p:spPr>
          <a:xfrm>
            <a:off x="644760" y="4564080"/>
            <a:ext cx="2302560" cy="2872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Thuật toán</a:t>
            </a:r>
            <a:endParaRPr b="0" lang="en-GB" sz="1800" strike="noStrike" u="none">
              <a:solidFill>
                <a:srgbClr val="ffffff"/>
              </a:solidFill>
              <a:effectLst/>
              <a:uFillTx/>
              <a:latin typeface="Arial"/>
            </a:endParaRPr>
          </a:p>
        </p:txBody>
      </p:sp>
      <p:sp>
        <p:nvSpPr>
          <p:cNvPr id="440" name="Text 9"/>
          <p:cNvSpPr/>
          <p:nvPr/>
        </p:nvSpPr>
        <p:spPr>
          <a:xfrm>
            <a:off x="644760" y="5128200"/>
            <a:ext cx="13340520" cy="2944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272525"/>
              </a:buClr>
              <a:buFont typeface="Symbol" charset="2"/>
              <a:buChar char=""/>
            </a:pPr>
            <a:r>
              <a:rPr b="0" lang="en-US" sz="1450" strike="noStrike" u="none">
                <a:solidFill>
                  <a:srgbClr val="272525"/>
                </a:solidFill>
                <a:effectLst/>
                <a:uFillTx/>
                <a:latin typeface="Inter"/>
                <a:ea typeface="Inter"/>
              </a:rPr>
              <a:t>Gọi đệ quy để phân quyền cho hai vế của câu lệnh join</a:t>
            </a:r>
            <a:endParaRPr b="0" lang="en-GB" sz="1450" strike="noStrike" u="none">
              <a:solidFill>
                <a:srgbClr val="ffffff"/>
              </a:solidFill>
              <a:effectLst/>
              <a:uFillTx/>
              <a:latin typeface="Arial"/>
            </a:endParaRPr>
          </a:p>
        </p:txBody>
      </p:sp>
      <p:sp>
        <p:nvSpPr>
          <p:cNvPr id="441" name="Text 10"/>
          <p:cNvSpPr/>
          <p:nvPr/>
        </p:nvSpPr>
        <p:spPr>
          <a:xfrm>
            <a:off x="644760" y="5487120"/>
            <a:ext cx="13340520" cy="2944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272525"/>
              </a:buClr>
              <a:buFont typeface="Symbol" charset="2"/>
              <a:buChar char=""/>
            </a:pPr>
            <a:r>
              <a:rPr b="0" lang="en-US" sz="1450" strike="noStrike" u="none">
                <a:solidFill>
                  <a:srgbClr val="272525"/>
                </a:solidFill>
                <a:effectLst/>
                <a:uFillTx/>
                <a:latin typeface="Inter"/>
                <a:ea typeface="Inter"/>
              </a:rPr>
              <a:t>Tùy thuộc vào loại , ta sẽ cập nhật danh sách các bảng chưa phân quyền nhận được từ việc gọi đệ quy trên như sau:</a:t>
            </a:r>
            <a:endParaRPr b="0" lang="en-GB" sz="1450" strike="noStrike" u="none">
              <a:solidFill>
                <a:srgbClr val="ffffff"/>
              </a:solidFill>
              <a:effectLst/>
              <a:uFillTx/>
              <a:latin typeface="Arial"/>
            </a:endParaRPr>
          </a:p>
        </p:txBody>
      </p:sp>
      <p:sp>
        <p:nvSpPr>
          <p:cNvPr id="442" name="Text 11"/>
          <p:cNvSpPr/>
          <p:nvPr/>
        </p:nvSpPr>
        <p:spPr>
          <a:xfrm>
            <a:off x="644760" y="5846040"/>
            <a:ext cx="1334052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272525"/>
                </a:solidFill>
                <a:effectLst/>
                <a:uFillTx/>
                <a:latin typeface="Inter"/>
                <a:ea typeface="Inter"/>
              </a:rPr>
              <a:t>INNER</a:t>
            </a:r>
            <a:r>
              <a:rPr b="0" lang="en-US" sz="1450" strike="noStrike" u="none">
                <a:solidFill>
                  <a:srgbClr val="272525"/>
                </a:solidFill>
                <a:effectLst/>
                <a:uFillTx/>
                <a:latin typeface="Inter"/>
                <a:ea typeface="Inter"/>
              </a:rPr>
              <a:t>: Chỉ giữ lại các bảng chưa được phân quyền có mặt ở cả hai vế (giao của hai danh sách). </a:t>
            </a:r>
            <a:endParaRPr b="0" lang="en-GB" sz="1450" strike="noStrike" u="none">
              <a:solidFill>
                <a:srgbClr val="ffffff"/>
              </a:solidFill>
              <a:effectLst/>
              <a:uFillTx/>
              <a:latin typeface="Arial"/>
            </a:endParaRPr>
          </a:p>
        </p:txBody>
      </p:sp>
      <p:sp>
        <p:nvSpPr>
          <p:cNvPr id="443" name="Text 12"/>
          <p:cNvSpPr/>
          <p:nvPr/>
        </p:nvSpPr>
        <p:spPr>
          <a:xfrm>
            <a:off x="644760" y="6205320"/>
            <a:ext cx="1334052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272525"/>
                </a:solidFill>
                <a:effectLst/>
                <a:uFillTx/>
                <a:latin typeface="Inter"/>
                <a:ea typeface="Inter"/>
              </a:rPr>
              <a:t>LEFT</a:t>
            </a:r>
            <a:r>
              <a:rPr b="0" lang="en-US" sz="1450" strike="noStrike" u="none">
                <a:solidFill>
                  <a:srgbClr val="272525"/>
                </a:solidFill>
                <a:effectLst/>
                <a:uFillTx/>
                <a:latin typeface="Inter"/>
                <a:ea typeface="Inter"/>
              </a:rPr>
              <a:t>: Bỏ qua các bảng chưa được phân quyền ở vế phải.</a:t>
            </a:r>
            <a:endParaRPr b="0" lang="en-GB" sz="1450" strike="noStrike" u="none">
              <a:solidFill>
                <a:srgbClr val="ffffff"/>
              </a:solidFill>
              <a:effectLst/>
              <a:uFillTx/>
              <a:latin typeface="Arial"/>
            </a:endParaRPr>
          </a:p>
        </p:txBody>
      </p:sp>
      <p:sp>
        <p:nvSpPr>
          <p:cNvPr id="444" name="Text 13"/>
          <p:cNvSpPr/>
          <p:nvPr/>
        </p:nvSpPr>
        <p:spPr>
          <a:xfrm>
            <a:off x="644760" y="6564240"/>
            <a:ext cx="1334052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272525"/>
                </a:solidFill>
                <a:effectLst/>
                <a:uFillTx/>
                <a:latin typeface="Inter"/>
                <a:ea typeface="Inter"/>
              </a:rPr>
              <a:t>RIGHT</a:t>
            </a:r>
            <a:r>
              <a:rPr b="0" lang="en-US" sz="1450" strike="noStrike" u="none">
                <a:solidFill>
                  <a:srgbClr val="272525"/>
                </a:solidFill>
                <a:effectLst/>
                <a:uFillTx/>
                <a:latin typeface="Inter"/>
                <a:ea typeface="Inter"/>
              </a:rPr>
              <a:t>: Bỏ qua các bảng chưa được phân quyền ở vế trái. </a:t>
            </a:r>
            <a:endParaRPr b="0" lang="en-GB" sz="1450" strike="noStrike" u="none">
              <a:solidFill>
                <a:srgbClr val="ffffff"/>
              </a:solidFill>
              <a:effectLst/>
              <a:uFillTx/>
              <a:latin typeface="Arial"/>
            </a:endParaRPr>
          </a:p>
        </p:txBody>
      </p:sp>
      <p:sp>
        <p:nvSpPr>
          <p:cNvPr id="445" name="Text 14"/>
          <p:cNvSpPr/>
          <p:nvPr/>
        </p:nvSpPr>
        <p:spPr>
          <a:xfrm>
            <a:off x="644760" y="6923520"/>
            <a:ext cx="1334052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272525"/>
                </a:solidFill>
                <a:effectLst/>
                <a:uFillTx/>
                <a:latin typeface="Inter"/>
                <a:ea typeface="Inter"/>
              </a:rPr>
              <a:t>OUTTER</a:t>
            </a:r>
            <a:r>
              <a:rPr b="0" lang="en-US" sz="1450" strike="noStrike" u="none">
                <a:solidFill>
                  <a:srgbClr val="272525"/>
                </a:solidFill>
                <a:effectLst/>
                <a:uFillTx/>
                <a:latin typeface="Inter"/>
                <a:ea typeface="Inter"/>
              </a:rPr>
              <a:t>: Giữ nguyên tất cả các bảng chưa được phân quyền từ cả hai vế</a:t>
            </a:r>
            <a:endParaRPr b="0" lang="en-GB" sz="1450" strike="noStrike" u="none">
              <a:solidFill>
                <a:srgbClr val="ffffff"/>
              </a:solidFill>
              <a:effectLst/>
              <a:uFillTx/>
              <a:latin typeface="Arial"/>
            </a:endParaRPr>
          </a:p>
        </p:txBody>
      </p:sp>
      <p:sp>
        <p:nvSpPr>
          <p:cNvPr id="446" name="Text 15"/>
          <p:cNvSpPr/>
          <p:nvPr/>
        </p:nvSpPr>
        <p:spPr>
          <a:xfrm>
            <a:off x="644760" y="7282440"/>
            <a:ext cx="1334052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Gọi đệ quy để kiểm tra điều kiện </a:t>
            </a:r>
            <a:r>
              <a:rPr b="1" lang="en-US" sz="1450" strike="noStrike" u="none">
                <a:solidFill>
                  <a:srgbClr val="272525"/>
                </a:solidFill>
                <a:effectLst/>
                <a:uFillTx/>
                <a:latin typeface="Inter"/>
                <a:ea typeface="Inter"/>
              </a:rPr>
              <a:t>Quals</a:t>
            </a:r>
            <a:endParaRPr b="0" lang="en-GB" sz="1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Text 0"/>
          <p:cNvSpPr/>
          <p:nvPr/>
        </p:nvSpPr>
        <p:spPr>
          <a:xfrm>
            <a:off x="685080" y="538200"/>
            <a:ext cx="9293040" cy="611280"/>
          </a:xfrm>
          <a:prstGeom prst="rect">
            <a:avLst/>
          </a:prstGeom>
          <a:noFill/>
          <a:ln w="0">
            <a:noFill/>
          </a:ln>
        </p:spPr>
        <p:style>
          <a:lnRef idx="0"/>
          <a:fillRef idx="0"/>
          <a:effectRef idx="0"/>
          <a:fontRef idx="minor"/>
        </p:style>
        <p:txBody>
          <a:bodyPr wrap="none" lIns="0" rIns="0" tIns="0" bIns="0" anchor="t">
            <a:noAutofit/>
          </a:bodyPr>
          <a:p>
            <a:pPr>
              <a:lnSpc>
                <a:spcPts val="4799"/>
              </a:lnSpc>
              <a:tabLst>
                <a:tab algn="l" pos="0"/>
              </a:tabLst>
            </a:pPr>
            <a:r>
              <a:rPr b="1" lang="en-US" sz="3850" strike="noStrike" u="none">
                <a:solidFill>
                  <a:srgbClr val="000000"/>
                </a:solidFill>
                <a:effectLst/>
                <a:uFillTx/>
                <a:latin typeface="Inter Bold"/>
                <a:ea typeface="Inter Bold"/>
              </a:rPr>
              <a:t>Thuật toán phân quyền Node_BoolExpr</a:t>
            </a:r>
            <a:endParaRPr b="0" lang="en-GB" sz="3850" strike="noStrike" u="none">
              <a:solidFill>
                <a:srgbClr val="ffffff"/>
              </a:solidFill>
              <a:effectLst/>
              <a:uFillTx/>
              <a:latin typeface="Arial"/>
            </a:endParaRPr>
          </a:p>
        </p:txBody>
      </p:sp>
      <p:sp>
        <p:nvSpPr>
          <p:cNvPr id="448" name="Shape 1"/>
          <p:cNvSpPr/>
          <p:nvPr/>
        </p:nvSpPr>
        <p:spPr>
          <a:xfrm>
            <a:off x="685080" y="1541160"/>
            <a:ext cx="6532200" cy="2580840"/>
          </a:xfrm>
          <a:prstGeom prst="roundRect">
            <a:avLst>
              <a:gd name="adj" fmla="val 3185"/>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49" name="Text 2"/>
          <p:cNvSpPr/>
          <p:nvPr/>
        </p:nvSpPr>
        <p:spPr>
          <a:xfrm>
            <a:off x="888120" y="1744560"/>
            <a:ext cx="2909160" cy="30528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00" strike="noStrike" u="none">
                <a:solidFill>
                  <a:srgbClr val="000000"/>
                </a:solidFill>
                <a:effectLst/>
                <a:uFillTx/>
                <a:latin typeface="Inter Bold"/>
                <a:ea typeface="Inter Bold"/>
              </a:rPr>
              <a:t>Cấu trúc Node_BoolExpr</a:t>
            </a:r>
            <a:endParaRPr b="0" lang="en-GB" sz="1900" strike="noStrike" u="none">
              <a:solidFill>
                <a:srgbClr val="ffffff"/>
              </a:solidFill>
              <a:effectLst/>
              <a:uFillTx/>
              <a:latin typeface="Arial"/>
            </a:endParaRPr>
          </a:p>
        </p:txBody>
      </p:sp>
      <p:sp>
        <p:nvSpPr>
          <p:cNvPr id="450" name="Text 3"/>
          <p:cNvSpPr/>
          <p:nvPr/>
        </p:nvSpPr>
        <p:spPr>
          <a:xfrm>
            <a:off x="888120" y="2167560"/>
            <a:ext cx="6125760" cy="31284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500" strike="noStrike" u="none">
                <a:solidFill>
                  <a:srgbClr val="000000"/>
                </a:solidFill>
                <a:effectLst/>
                <a:uFillTx/>
                <a:latin typeface="Inter"/>
                <a:ea typeface="Inter"/>
              </a:rPr>
              <a:t>Nốt BoolExpr gồm một số nốt con đáng chú ý sau:</a:t>
            </a:r>
            <a:endParaRPr b="0" lang="en-GB" sz="1500" strike="noStrike" u="none">
              <a:solidFill>
                <a:srgbClr val="ffffff"/>
              </a:solidFill>
              <a:effectLst/>
              <a:uFillTx/>
              <a:latin typeface="Arial"/>
            </a:endParaRPr>
          </a:p>
        </p:txBody>
      </p:sp>
      <p:sp>
        <p:nvSpPr>
          <p:cNvPr id="451" name="Text 4"/>
          <p:cNvSpPr/>
          <p:nvPr/>
        </p:nvSpPr>
        <p:spPr>
          <a:xfrm>
            <a:off x="888120" y="2598120"/>
            <a:ext cx="6125760" cy="62604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500" strike="noStrike" u="none">
                <a:solidFill>
                  <a:srgbClr val="000000"/>
                </a:solidFill>
                <a:effectLst/>
                <a:uFillTx/>
                <a:latin typeface="Inter"/>
                <a:ea typeface="Inter"/>
              </a:rPr>
              <a:t>Boolop</a:t>
            </a:r>
            <a:r>
              <a:rPr b="0" lang="en-US" sz="1500" strike="noStrike" u="none">
                <a:solidFill>
                  <a:srgbClr val="000000"/>
                </a:solidFill>
                <a:effectLst/>
                <a:uFillTx/>
                <a:latin typeface="Inter"/>
                <a:ea typeface="Inter"/>
              </a:rPr>
              <a:t>: thể hiện toán tử của biểu thức điều kiện AND, OR, NOT</a:t>
            </a:r>
            <a:endParaRPr b="0" lang="en-GB" sz="1500" strike="noStrike" u="none">
              <a:solidFill>
                <a:srgbClr val="ffffff"/>
              </a:solidFill>
              <a:effectLst/>
              <a:uFillTx/>
              <a:latin typeface="Arial"/>
            </a:endParaRPr>
          </a:p>
        </p:txBody>
      </p:sp>
      <p:sp>
        <p:nvSpPr>
          <p:cNvPr id="452" name="Text 5"/>
          <p:cNvSpPr/>
          <p:nvPr/>
        </p:nvSpPr>
        <p:spPr>
          <a:xfrm>
            <a:off x="888120" y="3292920"/>
            <a:ext cx="6125760" cy="62604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500" strike="noStrike" u="none">
                <a:solidFill>
                  <a:srgbClr val="000000"/>
                </a:solidFill>
                <a:effectLst/>
                <a:uFillTx/>
                <a:latin typeface="Inter"/>
                <a:ea typeface="Inter"/>
              </a:rPr>
              <a:t>Args</a:t>
            </a:r>
            <a:r>
              <a:rPr b="0" lang="en-US" sz="1500" strike="noStrike" u="none">
                <a:solidFill>
                  <a:srgbClr val="000000"/>
                </a:solidFill>
                <a:effectLst/>
                <a:uFillTx/>
                <a:latin typeface="Inter"/>
                <a:ea typeface="Inter"/>
              </a:rPr>
              <a:t>: Danh sách các nốt con tham gia vào biểu thức điều kiện, thường là AExpr, Sublink</a:t>
            </a:r>
            <a:endParaRPr b="0" lang="en-GB" sz="1500" strike="noStrike" u="none">
              <a:solidFill>
                <a:srgbClr val="ffffff"/>
              </a:solidFill>
              <a:effectLst/>
              <a:uFillTx/>
              <a:latin typeface="Arial"/>
            </a:endParaRPr>
          </a:p>
        </p:txBody>
      </p:sp>
      <p:sp>
        <p:nvSpPr>
          <p:cNvPr id="453" name="Shape 6"/>
          <p:cNvSpPr/>
          <p:nvPr/>
        </p:nvSpPr>
        <p:spPr>
          <a:xfrm>
            <a:off x="7413120" y="1541160"/>
            <a:ext cx="6532200" cy="2580840"/>
          </a:xfrm>
          <a:prstGeom prst="roundRect">
            <a:avLst>
              <a:gd name="adj" fmla="val 3185"/>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54" name="Text 7"/>
          <p:cNvSpPr/>
          <p:nvPr/>
        </p:nvSpPr>
        <p:spPr>
          <a:xfrm>
            <a:off x="7616160" y="1744560"/>
            <a:ext cx="2445840" cy="30528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00" strike="noStrike" u="none">
                <a:solidFill>
                  <a:srgbClr val="000000"/>
                </a:solidFill>
                <a:effectLst/>
                <a:uFillTx/>
                <a:latin typeface="Inter Bold"/>
                <a:ea typeface="Inter Bold"/>
              </a:rPr>
              <a:t>Ví dụ minh họa </a:t>
            </a:r>
            <a:endParaRPr b="0" lang="en-GB" sz="1900" strike="noStrike" u="none">
              <a:solidFill>
                <a:srgbClr val="ffffff"/>
              </a:solidFill>
              <a:effectLst/>
              <a:uFillTx/>
              <a:latin typeface="Arial"/>
            </a:endParaRPr>
          </a:p>
        </p:txBody>
      </p:sp>
      <p:sp>
        <p:nvSpPr>
          <p:cNvPr id="455" name="Text 8"/>
          <p:cNvSpPr/>
          <p:nvPr/>
        </p:nvSpPr>
        <p:spPr>
          <a:xfrm>
            <a:off x="7616160" y="2167560"/>
            <a:ext cx="6125760" cy="31284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endParaRPr b="0" lang="en-US" sz="1500" strike="noStrike" u="none">
              <a:solidFill>
                <a:srgbClr val="ffffff"/>
              </a:solidFill>
              <a:effectLst/>
              <a:uFillTx/>
              <a:latin typeface="Arial"/>
            </a:endParaRPr>
          </a:p>
        </p:txBody>
      </p:sp>
      <p:sp>
        <p:nvSpPr>
          <p:cNvPr id="456" name="Text 9"/>
          <p:cNvSpPr/>
          <p:nvPr/>
        </p:nvSpPr>
        <p:spPr>
          <a:xfrm>
            <a:off x="685080" y="4415760"/>
            <a:ext cx="2935440" cy="36648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1" lang="en-US" sz="2300" strike="noStrike" u="none">
                <a:solidFill>
                  <a:srgbClr val="000000"/>
                </a:solidFill>
                <a:effectLst/>
                <a:uFillTx/>
                <a:latin typeface="Inter Bold"/>
                <a:ea typeface="Inter Bold"/>
              </a:rPr>
              <a:t>Thuật toán</a:t>
            </a:r>
            <a:endParaRPr b="0" lang="en-GB" sz="2300" strike="noStrike" u="none">
              <a:solidFill>
                <a:srgbClr val="ffffff"/>
              </a:solidFill>
              <a:effectLst/>
              <a:uFillTx/>
              <a:latin typeface="Arial"/>
            </a:endParaRPr>
          </a:p>
        </p:txBody>
      </p:sp>
      <p:sp>
        <p:nvSpPr>
          <p:cNvPr id="457" name="Text 10"/>
          <p:cNvSpPr/>
          <p:nvPr/>
        </p:nvSpPr>
        <p:spPr>
          <a:xfrm>
            <a:off x="685080" y="5076360"/>
            <a:ext cx="13260240" cy="626040"/>
          </a:xfrm>
          <a:prstGeom prst="rect">
            <a:avLst/>
          </a:prstGeom>
          <a:noFill/>
          <a:ln w="0">
            <a:noFill/>
          </a:ln>
        </p:spPr>
        <p:style>
          <a:lnRef idx="0"/>
          <a:fillRef idx="0"/>
          <a:effectRef idx="0"/>
          <a:fontRef idx="minor"/>
        </p:style>
        <p:txBody>
          <a:bodyPr lIns="0" rIns="0" tIns="0" bIns="0" anchor="t">
            <a:noAutofit/>
          </a:bodyPr>
          <a:p>
            <a:pPr marL="343080" indent="-343080">
              <a:lnSpc>
                <a:spcPts val="2449"/>
              </a:lnSpc>
              <a:buClr>
                <a:srgbClr val="272525"/>
              </a:buClr>
              <a:buFont typeface="Symbol" charset="2"/>
              <a:buChar char=""/>
            </a:pPr>
            <a:r>
              <a:rPr b="0" lang="en-US" sz="1500" strike="noStrike" u="none">
                <a:solidFill>
                  <a:srgbClr val="272525"/>
                </a:solidFill>
                <a:effectLst/>
                <a:uFillTx/>
                <a:latin typeface="Inter"/>
                <a:ea typeface="Inter"/>
              </a:rPr>
              <a:t>Tùy theo loại toán tử của biểu thức điều kiện, ta sẽ cập nhật danh sách các bảng chưa phân quyền nhận được từ việc gọi đệ quy trên như sau:</a:t>
            </a:r>
            <a:endParaRPr b="0" lang="en-GB" sz="1500" strike="noStrike" u="none">
              <a:solidFill>
                <a:srgbClr val="ffffff"/>
              </a:solidFill>
              <a:effectLst/>
              <a:uFillTx/>
              <a:latin typeface="Arial"/>
            </a:endParaRPr>
          </a:p>
        </p:txBody>
      </p:sp>
      <p:sp>
        <p:nvSpPr>
          <p:cNvPr id="458" name="Text 11"/>
          <p:cNvSpPr/>
          <p:nvPr/>
        </p:nvSpPr>
        <p:spPr>
          <a:xfrm>
            <a:off x="685080" y="5770800"/>
            <a:ext cx="13260240" cy="31284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500" strike="noStrike" u="none">
                <a:solidFill>
                  <a:srgbClr val="272525"/>
                </a:solidFill>
                <a:effectLst/>
                <a:uFillTx/>
                <a:latin typeface="Inter"/>
                <a:ea typeface="Inter"/>
              </a:rPr>
              <a:t>AND</a:t>
            </a:r>
            <a:r>
              <a:rPr b="0" lang="en-US" sz="1500" strike="noStrike" u="none">
                <a:solidFill>
                  <a:srgbClr val="272525"/>
                </a:solidFill>
                <a:effectLst/>
                <a:uFillTx/>
                <a:latin typeface="Inter"/>
                <a:ea typeface="Inter"/>
              </a:rPr>
              <a:t>: Gọi đệ quy tới các nốt con. Chỉ giữ lại các bảng chưa phân quyền thuộc tất cả các nốt con</a:t>
            </a:r>
            <a:endParaRPr b="0" lang="en-GB" sz="1500" strike="noStrike" u="none">
              <a:solidFill>
                <a:srgbClr val="ffffff"/>
              </a:solidFill>
              <a:effectLst/>
              <a:uFillTx/>
              <a:latin typeface="Arial"/>
            </a:endParaRPr>
          </a:p>
        </p:txBody>
      </p:sp>
      <p:sp>
        <p:nvSpPr>
          <p:cNvPr id="459" name="Text 12"/>
          <p:cNvSpPr/>
          <p:nvPr/>
        </p:nvSpPr>
        <p:spPr>
          <a:xfrm>
            <a:off x="685080" y="6152400"/>
            <a:ext cx="13260240" cy="31284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500" strike="noStrike" u="none">
                <a:solidFill>
                  <a:srgbClr val="272525"/>
                </a:solidFill>
                <a:effectLst/>
                <a:uFillTx/>
                <a:latin typeface="Inter"/>
                <a:ea typeface="Inter"/>
              </a:rPr>
              <a:t>OR</a:t>
            </a:r>
            <a:r>
              <a:rPr b="0" lang="en-US" sz="1500" strike="noStrike" u="none">
                <a:solidFill>
                  <a:srgbClr val="272525"/>
                </a:solidFill>
                <a:effectLst/>
                <a:uFillTx/>
                <a:latin typeface="Inter"/>
                <a:ea typeface="Inter"/>
              </a:rPr>
              <a:t>: Gọi đệ quy tới các nốt con. Giữ lại các bảng chưa phân quyền thuộc một trong các nốt con</a:t>
            </a:r>
            <a:endParaRPr b="0" lang="en-GB" sz="1500" strike="noStrike" u="none">
              <a:solidFill>
                <a:srgbClr val="ffffff"/>
              </a:solidFill>
              <a:effectLst/>
              <a:uFillTx/>
              <a:latin typeface="Arial"/>
            </a:endParaRPr>
          </a:p>
        </p:txBody>
      </p:sp>
      <p:sp>
        <p:nvSpPr>
          <p:cNvPr id="460" name="Text 13"/>
          <p:cNvSpPr/>
          <p:nvPr/>
        </p:nvSpPr>
        <p:spPr>
          <a:xfrm>
            <a:off x="685080" y="6534000"/>
            <a:ext cx="13260240" cy="31284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500" strike="noStrike" u="none">
                <a:solidFill>
                  <a:srgbClr val="272525"/>
                </a:solidFill>
                <a:effectLst/>
                <a:uFillTx/>
                <a:latin typeface="Inter"/>
                <a:ea typeface="Inter"/>
              </a:rPr>
              <a:t>NOT</a:t>
            </a:r>
            <a:r>
              <a:rPr b="0" lang="en-US" sz="1500" strike="noStrike" u="none">
                <a:solidFill>
                  <a:srgbClr val="272525"/>
                </a:solidFill>
                <a:effectLst/>
                <a:uFillTx/>
                <a:latin typeface="Inter"/>
                <a:ea typeface="Inter"/>
              </a:rPr>
              <a:t>: Gọi đệ quy tới các nốt con nhưng với tham số đầu vào negative đảo ngược. Kết quả phân quyền dựa vào kết quả đệ quy. </a:t>
            </a:r>
            <a:endParaRPr b="0" lang="en-GB" sz="1500" strike="noStrike" u="none">
              <a:solidFill>
                <a:srgbClr val="ffffff"/>
              </a:solidFill>
              <a:effectLst/>
              <a:uFillTx/>
              <a:latin typeface="Arial"/>
            </a:endParaRPr>
          </a:p>
        </p:txBody>
      </p:sp>
      <p:sp>
        <p:nvSpPr>
          <p:cNvPr id="461" name="Text 14"/>
          <p:cNvSpPr/>
          <p:nvPr/>
        </p:nvSpPr>
        <p:spPr>
          <a:xfrm>
            <a:off x="685080" y="7067520"/>
            <a:ext cx="13260240" cy="62604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0" lang="en-US" sz="1500" strike="noStrike" u="none">
                <a:solidFill>
                  <a:srgbClr val="272525"/>
                </a:solidFill>
                <a:effectLst/>
                <a:uFillTx/>
                <a:latin typeface="Inter"/>
                <a:ea typeface="Inter"/>
              </a:rPr>
              <a:t>Để xác thực được toán tử NOT, ta thêm tham số đầu vào </a:t>
            </a:r>
            <a:r>
              <a:rPr b="1" lang="en-US" sz="1500" strike="noStrike" u="none">
                <a:solidFill>
                  <a:srgbClr val="272525"/>
                </a:solidFill>
                <a:effectLst/>
                <a:uFillTx/>
                <a:latin typeface="Inter"/>
                <a:ea typeface="Inter"/>
              </a:rPr>
              <a:t>negative </a:t>
            </a:r>
            <a:r>
              <a:rPr b="0" lang="en-US" sz="1500" strike="noStrike" u="none">
                <a:solidFill>
                  <a:srgbClr val="272525"/>
                </a:solidFill>
                <a:effectLst/>
                <a:uFillTx/>
                <a:latin typeface="Inter"/>
                <a:ea typeface="Inter"/>
              </a:rPr>
              <a:t>cho</a:t>
            </a:r>
            <a:r>
              <a:rPr b="1" lang="en-US" sz="1500" strike="noStrike" u="none">
                <a:solidFill>
                  <a:srgbClr val="272525"/>
                </a:solidFill>
                <a:effectLst/>
                <a:uFillTx/>
                <a:latin typeface="Inter"/>
                <a:ea typeface="Inter"/>
              </a:rPr>
              <a:t> AuthorizeNode</a:t>
            </a:r>
            <a:r>
              <a:rPr b="0" lang="en-US" sz="1500" strike="noStrike" u="none">
                <a:solidFill>
                  <a:srgbClr val="272525"/>
                </a:solidFill>
                <a:effectLst/>
                <a:uFillTx/>
                <a:latin typeface="Inter"/>
                <a:ea typeface="Inter"/>
              </a:rPr>
              <a:t> để biểu thị ta cần xác thực với toán tử ≠ và NOT IN (thay vì = và IN)</a:t>
            </a:r>
            <a:endParaRPr b="0" lang="en-GB" sz="15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 0"/>
          <p:cNvSpPr/>
          <p:nvPr/>
        </p:nvSpPr>
        <p:spPr>
          <a:xfrm>
            <a:off x="691920" y="543600"/>
            <a:ext cx="8673480" cy="617400"/>
          </a:xfrm>
          <a:prstGeom prst="rect">
            <a:avLst/>
          </a:prstGeom>
          <a:noFill/>
          <a:ln w="0">
            <a:noFill/>
          </a:ln>
        </p:spPr>
        <p:style>
          <a:lnRef idx="0"/>
          <a:fillRef idx="0"/>
          <a:effectRef idx="0"/>
          <a:fontRef idx="minor"/>
        </p:style>
        <p:txBody>
          <a:bodyPr wrap="none" lIns="0" rIns="0" tIns="0" bIns="0" anchor="t">
            <a:noAutofit/>
          </a:bodyPr>
          <a:p>
            <a:pPr>
              <a:lnSpc>
                <a:spcPts val="4850"/>
              </a:lnSpc>
              <a:tabLst>
                <a:tab algn="l" pos="0"/>
              </a:tabLst>
            </a:pPr>
            <a:r>
              <a:rPr b="1" lang="en-US" sz="3850" strike="noStrike" u="none">
                <a:solidFill>
                  <a:srgbClr val="000000"/>
                </a:solidFill>
                <a:effectLst/>
                <a:uFillTx/>
                <a:latin typeface="Inter Bold"/>
                <a:ea typeface="Inter Bold"/>
              </a:rPr>
              <a:t>Thuật toán phân quyền Node_AExpr</a:t>
            </a:r>
            <a:endParaRPr b="0" lang="en-GB" sz="3850" strike="noStrike" u="none">
              <a:solidFill>
                <a:srgbClr val="ffffff"/>
              </a:solidFill>
              <a:effectLst/>
              <a:uFillTx/>
              <a:latin typeface="Arial"/>
            </a:endParaRPr>
          </a:p>
        </p:txBody>
      </p:sp>
      <p:sp>
        <p:nvSpPr>
          <p:cNvPr id="463" name="Shape 1"/>
          <p:cNvSpPr/>
          <p:nvPr/>
        </p:nvSpPr>
        <p:spPr>
          <a:xfrm>
            <a:off x="691920" y="1557000"/>
            <a:ext cx="6523920" cy="2291040"/>
          </a:xfrm>
          <a:prstGeom prst="roundRect">
            <a:avLst>
              <a:gd name="adj" fmla="val 3625"/>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64" name="Text 2"/>
          <p:cNvSpPr/>
          <p:nvPr/>
        </p:nvSpPr>
        <p:spPr>
          <a:xfrm>
            <a:off x="897120" y="1762200"/>
            <a:ext cx="2581560" cy="30852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00" strike="noStrike" u="none">
                <a:solidFill>
                  <a:srgbClr val="000000"/>
                </a:solidFill>
                <a:effectLst/>
                <a:uFillTx/>
                <a:latin typeface="Inter Bold"/>
                <a:ea typeface="Inter Bold"/>
              </a:rPr>
              <a:t>Cấu trúc Node_AExpr</a:t>
            </a:r>
            <a:endParaRPr b="0" lang="en-GB" sz="1900" strike="noStrike" u="none">
              <a:solidFill>
                <a:srgbClr val="ffffff"/>
              </a:solidFill>
              <a:effectLst/>
              <a:uFillTx/>
              <a:latin typeface="Arial"/>
            </a:endParaRPr>
          </a:p>
        </p:txBody>
      </p:sp>
      <p:sp>
        <p:nvSpPr>
          <p:cNvPr id="465" name="Text 3"/>
          <p:cNvSpPr/>
          <p:nvPr/>
        </p:nvSpPr>
        <p:spPr>
          <a:xfrm>
            <a:off x="897120" y="2189880"/>
            <a:ext cx="611352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550" strike="noStrike" u="none">
                <a:solidFill>
                  <a:srgbClr val="000000"/>
                </a:solidFill>
                <a:effectLst/>
                <a:uFillTx/>
                <a:latin typeface="Inter"/>
                <a:ea typeface="Inter"/>
              </a:rPr>
              <a:t>Nốt AExpr có các nốt con quan trọng:</a:t>
            </a:r>
            <a:endParaRPr b="0" lang="en-GB" sz="1550" strike="noStrike" u="none">
              <a:solidFill>
                <a:srgbClr val="ffffff"/>
              </a:solidFill>
              <a:effectLst/>
              <a:uFillTx/>
              <a:latin typeface="Arial"/>
            </a:endParaRPr>
          </a:p>
        </p:txBody>
      </p:sp>
      <p:sp>
        <p:nvSpPr>
          <p:cNvPr id="466" name="Text 4"/>
          <p:cNvSpPr/>
          <p:nvPr/>
        </p:nvSpPr>
        <p:spPr>
          <a:xfrm>
            <a:off x="897120" y="2624760"/>
            <a:ext cx="611352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550" strike="noStrike" u="none">
                <a:solidFill>
                  <a:srgbClr val="000000"/>
                </a:solidFill>
                <a:effectLst/>
                <a:uFillTx/>
                <a:latin typeface="Inter"/>
                <a:ea typeface="Inter"/>
              </a:rPr>
              <a:t>Boolop</a:t>
            </a:r>
            <a:r>
              <a:rPr b="0" lang="en-US" sz="1550" strike="noStrike" u="none">
                <a:solidFill>
                  <a:srgbClr val="000000"/>
                </a:solidFill>
                <a:effectLst/>
                <a:uFillTx/>
                <a:latin typeface="Inter"/>
                <a:ea typeface="Inter"/>
              </a:rPr>
              <a:t>: toán tử của biểu thức điều kiện (AND, OR, NOT)</a:t>
            </a:r>
            <a:endParaRPr b="0" lang="en-GB" sz="1550" strike="noStrike" u="none">
              <a:solidFill>
                <a:srgbClr val="ffffff"/>
              </a:solidFill>
              <a:effectLst/>
              <a:uFillTx/>
              <a:latin typeface="Arial"/>
            </a:endParaRPr>
          </a:p>
        </p:txBody>
      </p:sp>
      <p:sp>
        <p:nvSpPr>
          <p:cNvPr id="467" name="Text 5"/>
          <p:cNvSpPr/>
          <p:nvPr/>
        </p:nvSpPr>
        <p:spPr>
          <a:xfrm>
            <a:off x="897120" y="3010320"/>
            <a:ext cx="6113520" cy="6321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550" strike="noStrike" u="none">
                <a:solidFill>
                  <a:srgbClr val="000000"/>
                </a:solidFill>
                <a:effectLst/>
                <a:uFillTx/>
                <a:latin typeface="Inter"/>
                <a:ea typeface="Inter"/>
              </a:rPr>
              <a:t>Args</a:t>
            </a:r>
            <a:r>
              <a:rPr b="0" lang="en-US" sz="1550" strike="noStrike" u="none">
                <a:solidFill>
                  <a:srgbClr val="000000"/>
                </a:solidFill>
                <a:effectLst/>
                <a:uFillTx/>
                <a:latin typeface="Inter"/>
                <a:ea typeface="Inter"/>
              </a:rPr>
              <a:t>: Danh sách các nốt con trong biểu thức điều kiện (AExpr, Sublink)</a:t>
            </a:r>
            <a:endParaRPr b="0" lang="en-GB" sz="1550" strike="noStrike" u="none">
              <a:solidFill>
                <a:srgbClr val="ffffff"/>
              </a:solidFill>
              <a:effectLst/>
              <a:uFillTx/>
              <a:latin typeface="Arial"/>
            </a:endParaRPr>
          </a:p>
        </p:txBody>
      </p:sp>
      <p:sp>
        <p:nvSpPr>
          <p:cNvPr id="468" name="Shape 6"/>
          <p:cNvSpPr/>
          <p:nvPr/>
        </p:nvSpPr>
        <p:spPr>
          <a:xfrm>
            <a:off x="7414200" y="1557000"/>
            <a:ext cx="6523920" cy="2291040"/>
          </a:xfrm>
          <a:prstGeom prst="roundRect">
            <a:avLst>
              <a:gd name="adj" fmla="val 3625"/>
            </a:avLst>
          </a:prstGeom>
          <a:solidFill>
            <a:srgbClr val="ffffff"/>
          </a:solidFill>
          <a:ln w="7620">
            <a:solidFill>
              <a:srgbClr val="e5e5e5"/>
            </a:solidFill>
            <a:round/>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69" name="Text 7"/>
          <p:cNvSpPr/>
          <p:nvPr/>
        </p:nvSpPr>
        <p:spPr>
          <a:xfrm>
            <a:off x="7619400" y="1762200"/>
            <a:ext cx="2471400" cy="30852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00" strike="noStrike" u="none">
                <a:solidFill>
                  <a:srgbClr val="000000"/>
                </a:solidFill>
                <a:effectLst/>
                <a:uFillTx/>
                <a:latin typeface="Inter Bold"/>
                <a:ea typeface="Inter Bold"/>
              </a:rPr>
              <a:t>Ví dụ:</a:t>
            </a:r>
            <a:endParaRPr b="0" lang="en-GB" sz="1900" strike="noStrike" u="none">
              <a:solidFill>
                <a:srgbClr val="ffffff"/>
              </a:solidFill>
              <a:effectLst/>
              <a:uFillTx/>
              <a:latin typeface="Arial"/>
            </a:endParaRPr>
          </a:p>
        </p:txBody>
      </p:sp>
      <p:sp>
        <p:nvSpPr>
          <p:cNvPr id="470" name="Text 8"/>
          <p:cNvSpPr/>
          <p:nvPr/>
        </p:nvSpPr>
        <p:spPr>
          <a:xfrm>
            <a:off x="7619400" y="2189880"/>
            <a:ext cx="611352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endParaRPr b="0" lang="en-US" sz="1550" strike="noStrike" u="none">
              <a:solidFill>
                <a:srgbClr val="ffffff"/>
              </a:solidFill>
              <a:effectLst/>
              <a:uFillTx/>
              <a:latin typeface="Arial"/>
            </a:endParaRPr>
          </a:p>
        </p:txBody>
      </p:sp>
      <p:sp>
        <p:nvSpPr>
          <p:cNvPr id="471" name="Text 9"/>
          <p:cNvSpPr/>
          <p:nvPr/>
        </p:nvSpPr>
        <p:spPr>
          <a:xfrm>
            <a:off x="7619400" y="2624760"/>
            <a:ext cx="611352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endParaRPr b="0" lang="en-US" sz="1550" strike="noStrike" u="none">
              <a:solidFill>
                <a:srgbClr val="ffffff"/>
              </a:solidFill>
              <a:effectLst/>
              <a:uFillTx/>
              <a:latin typeface="Arial"/>
            </a:endParaRPr>
          </a:p>
        </p:txBody>
      </p:sp>
      <p:sp>
        <p:nvSpPr>
          <p:cNvPr id="472" name="Text 10"/>
          <p:cNvSpPr/>
          <p:nvPr/>
        </p:nvSpPr>
        <p:spPr>
          <a:xfrm>
            <a:off x="691920" y="4145040"/>
            <a:ext cx="2965680" cy="370440"/>
          </a:xfrm>
          <a:prstGeom prst="rect">
            <a:avLst/>
          </a:prstGeom>
          <a:noFill/>
          <a:ln w="0">
            <a:noFill/>
          </a:ln>
        </p:spPr>
        <p:style>
          <a:lnRef idx="0"/>
          <a:fillRef idx="0"/>
          <a:effectRef idx="0"/>
          <a:fontRef idx="minor"/>
        </p:style>
        <p:txBody>
          <a:bodyPr wrap="none" lIns="0" rIns="0" tIns="0" bIns="0" anchor="t">
            <a:noAutofit/>
          </a:bodyPr>
          <a:p>
            <a:pPr>
              <a:lnSpc>
                <a:spcPts val="2900"/>
              </a:lnSpc>
              <a:tabLst>
                <a:tab algn="l" pos="0"/>
              </a:tabLst>
            </a:pPr>
            <a:r>
              <a:rPr b="1" lang="en-US" sz="2300" strike="noStrike" u="none">
                <a:solidFill>
                  <a:srgbClr val="000000"/>
                </a:solidFill>
                <a:effectLst/>
                <a:uFillTx/>
                <a:latin typeface="Inter Bold"/>
                <a:ea typeface="Inter Bold"/>
              </a:rPr>
              <a:t>Thuật toán</a:t>
            </a:r>
            <a:endParaRPr b="0" lang="en-GB" sz="2300" strike="noStrike" u="none">
              <a:solidFill>
                <a:srgbClr val="ffffff"/>
              </a:solidFill>
              <a:effectLst/>
              <a:uFillTx/>
              <a:latin typeface="Arial"/>
            </a:endParaRPr>
          </a:p>
        </p:txBody>
      </p:sp>
      <p:sp>
        <p:nvSpPr>
          <p:cNvPr id="473" name="Text 11"/>
          <p:cNvSpPr/>
          <p:nvPr/>
        </p:nvSpPr>
        <p:spPr>
          <a:xfrm>
            <a:off x="691920" y="4812120"/>
            <a:ext cx="13246200" cy="632160"/>
          </a:xfrm>
          <a:prstGeom prst="rect">
            <a:avLst/>
          </a:prstGeom>
          <a:noFill/>
          <a:ln w="0">
            <a:noFill/>
          </a:ln>
        </p:spPr>
        <p:style>
          <a:lnRef idx="0"/>
          <a:fillRef idx="0"/>
          <a:effectRef idx="0"/>
          <a:fontRef idx="minor"/>
        </p:style>
        <p:txBody>
          <a:bodyPr lIns="0" rIns="0" tIns="0" bIns="0" anchor="t">
            <a:noAutofit/>
          </a:bodyPr>
          <a:p>
            <a:pPr marL="343080" indent="-343080">
              <a:lnSpc>
                <a:spcPts val="2449"/>
              </a:lnSpc>
              <a:buClr>
                <a:srgbClr val="272525"/>
              </a:buClr>
              <a:buFont typeface="Symbol" charset="2"/>
              <a:buChar char=""/>
            </a:pPr>
            <a:r>
              <a:rPr b="0" lang="en-US" sz="1550" strike="noStrike" u="none">
                <a:solidFill>
                  <a:srgbClr val="272525"/>
                </a:solidFill>
                <a:effectLst/>
                <a:uFillTx/>
                <a:latin typeface="Inter"/>
                <a:ea typeface="Inter"/>
              </a:rPr>
              <a:t>Kiểm tra biểu thức có định dạng ColumnRef = AConst, ColumnRef IN List, ColumnRef = Sublink hoặc ColumnRef IN Sublink, sau đó tiến hành xác thực như sau: </a:t>
            </a:r>
            <a:endParaRPr b="0" lang="en-GB" sz="1550" strike="noStrike" u="none">
              <a:solidFill>
                <a:srgbClr val="ffffff"/>
              </a:solidFill>
              <a:effectLst/>
              <a:uFillTx/>
              <a:latin typeface="Arial"/>
            </a:endParaRPr>
          </a:p>
        </p:txBody>
      </p:sp>
      <p:sp>
        <p:nvSpPr>
          <p:cNvPr id="474" name="Text 12"/>
          <p:cNvSpPr/>
          <p:nvPr/>
        </p:nvSpPr>
        <p:spPr>
          <a:xfrm>
            <a:off x="691920" y="5514120"/>
            <a:ext cx="1324620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550" strike="noStrike" u="none">
                <a:solidFill>
                  <a:srgbClr val="272525"/>
                </a:solidFill>
                <a:effectLst/>
                <a:uFillTx/>
                <a:latin typeface="Inter"/>
                <a:ea typeface="Inter"/>
              </a:rPr>
              <a:t>ColumnRef = AConst</a:t>
            </a:r>
            <a:r>
              <a:rPr b="0" lang="en-US" sz="1550" strike="noStrike" u="none">
                <a:solidFill>
                  <a:srgbClr val="272525"/>
                </a:solidFill>
                <a:effectLst/>
                <a:uFillTx/>
                <a:latin typeface="Inter"/>
                <a:ea typeface="Inter"/>
              </a:rPr>
              <a:t>: Xác thực ColumnRef là cột phân quyền và AConst nằm trong danh sách kỳ vọng</a:t>
            </a:r>
            <a:endParaRPr b="0" lang="en-GB" sz="1550" strike="noStrike" u="none">
              <a:solidFill>
                <a:srgbClr val="ffffff"/>
              </a:solidFill>
              <a:effectLst/>
              <a:uFillTx/>
              <a:latin typeface="Arial"/>
            </a:endParaRPr>
          </a:p>
        </p:txBody>
      </p:sp>
      <p:sp>
        <p:nvSpPr>
          <p:cNvPr id="475" name="Text 13"/>
          <p:cNvSpPr/>
          <p:nvPr/>
        </p:nvSpPr>
        <p:spPr>
          <a:xfrm>
            <a:off x="691920" y="5899680"/>
            <a:ext cx="1324620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550" strike="noStrike" u="none">
                <a:solidFill>
                  <a:srgbClr val="272525"/>
                </a:solidFill>
                <a:effectLst/>
                <a:uFillTx/>
                <a:latin typeface="Inter"/>
                <a:ea typeface="Inter"/>
              </a:rPr>
              <a:t>ColumnRef IN List</a:t>
            </a:r>
            <a:r>
              <a:rPr b="0" lang="en-US" sz="1550" strike="noStrike" u="none">
                <a:solidFill>
                  <a:srgbClr val="272525"/>
                </a:solidFill>
                <a:effectLst/>
                <a:uFillTx/>
                <a:latin typeface="Inter"/>
                <a:ea typeface="Inter"/>
              </a:rPr>
              <a:t>: Xác thực ColumnRef là cột phân quyền và List chỉ chứa giá trị trong danh sách kỳ vọng</a:t>
            </a:r>
            <a:endParaRPr b="0" lang="en-GB" sz="1550" strike="noStrike" u="none">
              <a:solidFill>
                <a:srgbClr val="ffffff"/>
              </a:solidFill>
              <a:effectLst/>
              <a:uFillTx/>
              <a:latin typeface="Arial"/>
            </a:endParaRPr>
          </a:p>
        </p:txBody>
      </p:sp>
      <p:sp>
        <p:nvSpPr>
          <p:cNvPr id="476" name="Text 14"/>
          <p:cNvSpPr/>
          <p:nvPr/>
        </p:nvSpPr>
        <p:spPr>
          <a:xfrm>
            <a:off x="691920" y="6285240"/>
            <a:ext cx="13246200" cy="6321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550" strike="noStrike" u="none">
                <a:solidFill>
                  <a:srgbClr val="272525"/>
                </a:solidFill>
                <a:effectLst/>
                <a:uFillTx/>
                <a:latin typeface="Inter"/>
                <a:ea typeface="Inter"/>
              </a:rPr>
              <a:t>ColumnRef = Sublink</a:t>
            </a:r>
            <a:r>
              <a:rPr b="0" lang="en-US" sz="1550" strike="noStrike" u="none">
                <a:solidFill>
                  <a:srgbClr val="272525"/>
                </a:solidFill>
                <a:effectLst/>
                <a:uFillTx/>
                <a:latin typeface="Inter"/>
                <a:ea typeface="Inter"/>
              </a:rPr>
              <a:t>: Gọi đệ quy với Sublink, xác thực ColumnRef là cột phân quyền và kết quả từ SubLink có chứa bảng đã phân quyền</a:t>
            </a:r>
            <a:endParaRPr b="0" lang="en-GB" sz="1550" strike="noStrike" u="none">
              <a:solidFill>
                <a:srgbClr val="ffffff"/>
              </a:solidFill>
              <a:effectLst/>
              <a:uFillTx/>
              <a:latin typeface="Arial"/>
            </a:endParaRPr>
          </a:p>
        </p:txBody>
      </p:sp>
      <p:sp>
        <p:nvSpPr>
          <p:cNvPr id="477" name="Text 15"/>
          <p:cNvSpPr/>
          <p:nvPr/>
        </p:nvSpPr>
        <p:spPr>
          <a:xfrm>
            <a:off x="691920" y="6986880"/>
            <a:ext cx="1324620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550" strike="noStrike" u="none">
                <a:solidFill>
                  <a:srgbClr val="272525"/>
                </a:solidFill>
                <a:effectLst/>
                <a:uFillTx/>
                <a:latin typeface="Inter"/>
                <a:ea typeface="Inter"/>
              </a:rPr>
              <a:t>ColumnRef IN Sublink</a:t>
            </a:r>
            <a:r>
              <a:rPr b="0" lang="en-US" sz="1550" strike="noStrike" u="none">
                <a:solidFill>
                  <a:srgbClr val="272525"/>
                </a:solidFill>
                <a:effectLst/>
                <a:uFillTx/>
                <a:latin typeface="Inter"/>
                <a:ea typeface="Inter"/>
              </a:rPr>
              <a:t>: Tương tự trường hợp trên, áp dụng với toán tử IN</a:t>
            </a:r>
            <a:endParaRPr b="0" lang="en-GB" sz="1550" strike="noStrike" u="none">
              <a:solidFill>
                <a:srgbClr val="ffffff"/>
              </a:solidFill>
              <a:effectLst/>
              <a:uFillTx/>
              <a:latin typeface="Arial"/>
            </a:endParaRPr>
          </a:p>
        </p:txBody>
      </p:sp>
      <p:sp>
        <p:nvSpPr>
          <p:cNvPr id="478" name="Text 16"/>
          <p:cNvSpPr/>
          <p:nvPr/>
        </p:nvSpPr>
        <p:spPr>
          <a:xfrm>
            <a:off x="691920" y="7372440"/>
            <a:ext cx="13246200" cy="31608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272525"/>
              </a:buClr>
              <a:buFont typeface="Symbol" charset="2"/>
              <a:buChar char=""/>
            </a:pPr>
            <a:r>
              <a:rPr b="0" lang="en-US" sz="1550" strike="noStrike" u="none">
                <a:solidFill>
                  <a:srgbClr val="272525"/>
                </a:solidFill>
                <a:effectLst/>
                <a:uFillTx/>
                <a:latin typeface="Inter"/>
                <a:ea typeface="Inter"/>
              </a:rPr>
              <a:t>Sau khi xác thực phân quyền, xóa bảng đó khỏi danh sách bảng chưa phân quyền</a:t>
            </a:r>
            <a:endParaRPr b="0" lang="en-GB" sz="15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 0"/>
          <p:cNvSpPr/>
          <p:nvPr/>
        </p:nvSpPr>
        <p:spPr>
          <a:xfrm>
            <a:off x="793800" y="934560"/>
            <a:ext cx="13042440" cy="141732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1" lang="en-US" sz="4450" strike="noStrike" u="none">
                <a:solidFill>
                  <a:srgbClr val="000000"/>
                </a:solidFill>
                <a:effectLst/>
                <a:uFillTx/>
                <a:latin typeface="Inter Bold"/>
                <a:ea typeface="Inter Bold"/>
              </a:rPr>
              <a:t>Thuật toán phân quyền Node_WithClause và Node_Sublink</a:t>
            </a:r>
            <a:endParaRPr b="0" lang="en-GB" sz="4450" strike="noStrike" u="none">
              <a:solidFill>
                <a:srgbClr val="ffffff"/>
              </a:solidFill>
              <a:effectLst/>
              <a:uFillTx/>
              <a:latin typeface="Arial"/>
            </a:endParaRPr>
          </a:p>
        </p:txBody>
      </p:sp>
      <p:sp>
        <p:nvSpPr>
          <p:cNvPr id="480" name="Text 1"/>
          <p:cNvSpPr/>
          <p:nvPr/>
        </p:nvSpPr>
        <p:spPr>
          <a:xfrm>
            <a:off x="793800" y="291888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Node_WithClause</a:t>
            </a:r>
            <a:endParaRPr b="0" lang="en-GB" sz="2200" strike="noStrike" u="none">
              <a:solidFill>
                <a:srgbClr val="ffffff"/>
              </a:solidFill>
              <a:effectLst/>
              <a:uFillTx/>
              <a:latin typeface="Arial"/>
            </a:endParaRPr>
          </a:p>
        </p:txBody>
      </p:sp>
      <p:sp>
        <p:nvSpPr>
          <p:cNvPr id="481" name="Text 2"/>
          <p:cNvSpPr/>
          <p:nvPr/>
        </p:nvSpPr>
        <p:spPr>
          <a:xfrm>
            <a:off x="793800" y="3499920"/>
            <a:ext cx="6244200" cy="725400"/>
          </a:xfrm>
          <a:prstGeom prst="rect">
            <a:avLst/>
          </a:prstGeom>
          <a:noFill/>
          <a:ln w="0">
            <a:noFill/>
          </a:ln>
        </p:spPr>
        <p:style>
          <a:lnRef idx="0"/>
          <a:fillRef idx="0"/>
          <a:effectRef idx="0"/>
          <a:fontRef idx="minor"/>
        </p:style>
        <p:txBody>
          <a:bodyPr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Duyệt qua danh sách cte và gọi đệ quy cho từng nốt con </a:t>
            </a:r>
            <a:endParaRPr b="0" lang="en-GB" sz="1750" strike="noStrike" u="none">
              <a:solidFill>
                <a:srgbClr val="ffffff"/>
              </a:solidFill>
              <a:effectLst/>
              <a:uFillTx/>
              <a:latin typeface="Arial"/>
            </a:endParaRPr>
          </a:p>
        </p:txBody>
      </p:sp>
      <p:sp>
        <p:nvSpPr>
          <p:cNvPr id="482" name="Text 3"/>
          <p:cNvSpPr/>
          <p:nvPr/>
        </p:nvSpPr>
        <p:spPr>
          <a:xfrm>
            <a:off x="7599600" y="291888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Ví dụ minh họa</a:t>
            </a:r>
            <a:endParaRPr b="0" lang="en-GB" sz="2200" strike="noStrike" u="none">
              <a:solidFill>
                <a:srgbClr val="ffffff"/>
              </a:solidFill>
              <a:effectLst/>
              <a:uFillTx/>
              <a:latin typeface="Arial"/>
            </a:endParaRPr>
          </a:p>
        </p:txBody>
      </p:sp>
      <p:pic>
        <p:nvPicPr>
          <p:cNvPr id="483" name="Image 0" descr="preencoded.png"/>
          <p:cNvPicPr/>
          <p:nvPr/>
        </p:nvPicPr>
        <p:blipFill>
          <a:blip r:embed="rId1"/>
          <a:stretch/>
        </p:blipFill>
        <p:spPr>
          <a:xfrm>
            <a:off x="7599600" y="3528360"/>
            <a:ext cx="4281120" cy="708480"/>
          </a:xfrm>
          <a:prstGeom prst="rect">
            <a:avLst/>
          </a:prstGeom>
          <a:noFill/>
          <a:ln w="0">
            <a:noFill/>
          </a:ln>
        </p:spPr>
      </p:pic>
      <p:sp>
        <p:nvSpPr>
          <p:cNvPr id="484" name="Text 4"/>
          <p:cNvSpPr/>
          <p:nvPr/>
        </p:nvSpPr>
        <p:spPr>
          <a:xfrm>
            <a:off x="7599600" y="4492440"/>
            <a:ext cx="624420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endParaRPr b="0" lang="en-US" sz="1750" strike="noStrike" u="none">
              <a:solidFill>
                <a:srgbClr val="ffffff"/>
              </a:solidFill>
              <a:effectLst/>
              <a:uFillTx/>
              <a:latin typeface="Arial"/>
            </a:endParaRPr>
          </a:p>
        </p:txBody>
      </p:sp>
      <p:sp>
        <p:nvSpPr>
          <p:cNvPr id="485" name="Text 5"/>
          <p:cNvSpPr/>
          <p:nvPr/>
        </p:nvSpPr>
        <p:spPr>
          <a:xfrm>
            <a:off x="793800" y="554112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Node_Sublink</a:t>
            </a:r>
            <a:endParaRPr b="0" lang="en-GB" sz="2200" strike="noStrike" u="none">
              <a:solidFill>
                <a:srgbClr val="ffffff"/>
              </a:solidFill>
              <a:effectLst/>
              <a:uFillTx/>
              <a:latin typeface="Arial"/>
            </a:endParaRPr>
          </a:p>
        </p:txBody>
      </p:sp>
      <p:sp>
        <p:nvSpPr>
          <p:cNvPr id="486" name="Text 6"/>
          <p:cNvSpPr/>
          <p:nvPr/>
        </p:nvSpPr>
        <p:spPr>
          <a:xfrm>
            <a:off x="793800" y="6122520"/>
            <a:ext cx="6244200" cy="362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Ta sẽ gọi đệ quy cho câu truy vấn con</a:t>
            </a:r>
            <a:endParaRPr b="0" lang="en-GB" sz="1750" strike="noStrike" u="none">
              <a:solidFill>
                <a:srgbClr val="ffffff"/>
              </a:solidFill>
              <a:effectLst/>
              <a:uFillTx/>
              <a:latin typeface="Arial"/>
            </a:endParaRPr>
          </a:p>
        </p:txBody>
      </p:sp>
      <p:sp>
        <p:nvSpPr>
          <p:cNvPr id="487" name="Text 7"/>
          <p:cNvSpPr/>
          <p:nvPr/>
        </p:nvSpPr>
        <p:spPr>
          <a:xfrm>
            <a:off x="7599600" y="554112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Ví dụ minh họa</a:t>
            </a:r>
            <a:endParaRPr b="0" lang="en-GB" sz="2200" strike="noStrike" u="none">
              <a:solidFill>
                <a:srgbClr val="ffffff"/>
              </a:solidFill>
              <a:effectLst/>
              <a:uFillTx/>
              <a:latin typeface="Arial"/>
            </a:endParaRPr>
          </a:p>
        </p:txBody>
      </p:sp>
      <p:pic>
        <p:nvPicPr>
          <p:cNvPr id="488" name="Image 1" descr="preencoded.png"/>
          <p:cNvPicPr/>
          <p:nvPr/>
        </p:nvPicPr>
        <p:blipFill>
          <a:blip r:embed="rId2"/>
          <a:stretch/>
        </p:blipFill>
        <p:spPr>
          <a:xfrm>
            <a:off x="7599600" y="6150600"/>
            <a:ext cx="6244200" cy="88884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9" name="Image 0" descr="preencoded.png"/>
          <p:cNvPicPr/>
          <p:nvPr/>
        </p:nvPicPr>
        <p:blipFill>
          <a:blip r:embed="rId1"/>
          <a:stretch/>
        </p:blipFill>
        <p:spPr>
          <a:xfrm>
            <a:off x="0" y="0"/>
            <a:ext cx="14630040" cy="8229240"/>
          </a:xfrm>
          <a:prstGeom prst="rect">
            <a:avLst/>
          </a:prstGeom>
          <a:noFill/>
          <a:ln w="0">
            <a:noFill/>
          </a:ln>
        </p:spPr>
      </p:pic>
      <p:sp>
        <p:nvSpPr>
          <p:cNvPr id="490" name="Shape 0"/>
          <p:cNvSpPr/>
          <p:nvPr/>
        </p:nvSpPr>
        <p:spPr>
          <a:xfrm>
            <a:off x="0" y="0"/>
            <a:ext cx="14630040" cy="8229240"/>
          </a:xfrm>
          <a:prstGeom prst="rect">
            <a:avLst/>
          </a:prstGeom>
          <a:solidFill>
            <a:srgbClr val="ffffff">
              <a:alpha val="85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491" name="Text 1"/>
          <p:cNvSpPr/>
          <p:nvPr/>
        </p:nvSpPr>
        <p:spPr>
          <a:xfrm>
            <a:off x="3587040" y="3760200"/>
            <a:ext cx="7455600" cy="708480"/>
          </a:xfrm>
          <a:prstGeom prst="rect">
            <a:avLst/>
          </a:prstGeom>
          <a:noFill/>
          <a:ln w="0">
            <a:noFill/>
          </a:ln>
        </p:spPr>
        <p:style>
          <a:lnRef idx="0"/>
          <a:fillRef idx="0"/>
          <a:effectRef idx="0"/>
          <a:fontRef idx="minor"/>
        </p:style>
        <p:txBody>
          <a:bodyPr wrap="none" lIns="0" rIns="0" tIns="0" bIns="0" anchor="t">
            <a:noAutofit/>
          </a:bodyPr>
          <a:p>
            <a:pPr algn="ctr">
              <a:lnSpc>
                <a:spcPts val="5550"/>
              </a:lnSpc>
              <a:tabLst>
                <a:tab algn="l" pos="0"/>
              </a:tabLst>
            </a:pPr>
            <a:r>
              <a:rPr b="1" lang="en-US" sz="4450" strike="noStrike" u="none">
                <a:solidFill>
                  <a:srgbClr val="000000"/>
                </a:solidFill>
                <a:effectLst/>
                <a:uFillTx/>
                <a:latin typeface="Inter Bold"/>
                <a:ea typeface="Inter Bold"/>
              </a:rPr>
              <a:t>CÀI ĐẶT VÀ THỰC NGHIỆM</a:t>
            </a:r>
            <a:endParaRPr b="0" lang="en-GB" sz="4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 0"/>
          <p:cNvSpPr/>
          <p:nvPr/>
        </p:nvSpPr>
        <p:spPr>
          <a:xfrm>
            <a:off x="589320" y="462960"/>
            <a:ext cx="5244840" cy="525600"/>
          </a:xfrm>
          <a:prstGeom prst="rect">
            <a:avLst/>
          </a:prstGeom>
          <a:noFill/>
          <a:ln w="0">
            <a:noFill/>
          </a:ln>
        </p:spPr>
        <p:style>
          <a:lnRef idx="0"/>
          <a:fillRef idx="0"/>
          <a:effectRef idx="0"/>
          <a:fontRef idx="minor"/>
        </p:style>
        <p:txBody>
          <a:bodyPr wrap="none" lIns="0" rIns="0" tIns="0" bIns="0" anchor="t">
            <a:noAutofit/>
          </a:bodyPr>
          <a:p>
            <a:pPr>
              <a:lnSpc>
                <a:spcPts val="4099"/>
              </a:lnSpc>
              <a:tabLst>
                <a:tab algn="l" pos="0"/>
              </a:tabLst>
            </a:pPr>
            <a:r>
              <a:rPr b="1" lang="en-US" sz="3300" strike="noStrike" u="none">
                <a:solidFill>
                  <a:srgbClr val="000000"/>
                </a:solidFill>
                <a:effectLst/>
                <a:uFillTx/>
                <a:latin typeface="Inter Bold"/>
                <a:ea typeface="Inter Bold"/>
              </a:rPr>
              <a:t>Cài đặt các lớp nghiệp vụ </a:t>
            </a:r>
            <a:endParaRPr b="0" lang="en-GB" sz="3300" strike="noStrike" u="none">
              <a:solidFill>
                <a:srgbClr val="ffffff"/>
              </a:solidFill>
              <a:effectLst/>
              <a:uFillTx/>
              <a:latin typeface="Arial"/>
            </a:endParaRPr>
          </a:p>
        </p:txBody>
      </p:sp>
      <p:sp>
        <p:nvSpPr>
          <p:cNvPr id="493" name="Text 1"/>
          <p:cNvSpPr/>
          <p:nvPr/>
        </p:nvSpPr>
        <p:spPr>
          <a:xfrm>
            <a:off x="589320" y="1325520"/>
            <a:ext cx="13451400" cy="26892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300" strike="noStrike" u="none">
                <a:solidFill>
                  <a:srgbClr val="272525"/>
                </a:solidFill>
                <a:effectLst/>
                <a:uFillTx/>
                <a:latin typeface="Inter"/>
                <a:ea typeface="Inter"/>
              </a:rPr>
              <a:t>Áp dụng </a:t>
            </a:r>
            <a:r>
              <a:rPr b="1" lang="en-US" sz="1300" strike="noStrike" u="none">
                <a:solidFill>
                  <a:srgbClr val="272525"/>
                </a:solidFill>
                <a:effectLst/>
                <a:uFillTx/>
                <a:latin typeface="Inter"/>
                <a:ea typeface="Inter"/>
              </a:rPr>
              <a:t>Dependency</a:t>
            </a:r>
            <a:r>
              <a:rPr b="0" lang="en-US" sz="1300" strike="noStrike" u="none">
                <a:solidFill>
                  <a:srgbClr val="272525"/>
                </a:solidFill>
                <a:effectLst/>
                <a:uFillTx/>
                <a:latin typeface="Inter"/>
                <a:ea typeface="Inter"/>
              </a:rPr>
              <a:t> </a:t>
            </a:r>
            <a:r>
              <a:rPr b="1" lang="en-US" sz="1300" strike="noStrike" u="none">
                <a:solidFill>
                  <a:srgbClr val="272525"/>
                </a:solidFill>
                <a:effectLst/>
                <a:uFillTx/>
                <a:latin typeface="Inter"/>
                <a:ea typeface="Inter"/>
              </a:rPr>
              <a:t>Injection</a:t>
            </a:r>
            <a:r>
              <a:rPr b="0" lang="en-US" sz="1300" strike="noStrike" u="none">
                <a:solidFill>
                  <a:srgbClr val="272525"/>
                </a:solidFill>
                <a:effectLst/>
                <a:uFillTx/>
                <a:latin typeface="Inter"/>
                <a:ea typeface="Inter"/>
              </a:rPr>
              <a:t> giúp mã nguồn dễ mở rộng hơn </a:t>
            </a:r>
            <a:endParaRPr b="0" lang="en-GB" sz="1300" strike="noStrike" u="none">
              <a:solidFill>
                <a:srgbClr val="ffffff"/>
              </a:solidFill>
              <a:effectLst/>
              <a:uFillTx/>
              <a:latin typeface="Arial"/>
            </a:endParaRPr>
          </a:p>
        </p:txBody>
      </p:sp>
      <p:sp>
        <p:nvSpPr>
          <p:cNvPr id="494" name="Text 2"/>
          <p:cNvSpPr/>
          <p:nvPr/>
        </p:nvSpPr>
        <p:spPr>
          <a:xfrm>
            <a:off x="589320" y="1653840"/>
            <a:ext cx="13451400" cy="26892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300" strike="noStrike" u="none">
                <a:solidFill>
                  <a:srgbClr val="272525"/>
                </a:solidFill>
                <a:effectLst/>
                <a:uFillTx/>
                <a:latin typeface="Inter"/>
                <a:ea typeface="Inter"/>
              </a:rPr>
              <a:t>Mỗi lớp nghiệp vụ sẽ được trừu tượng hóa bằng một </a:t>
            </a:r>
            <a:r>
              <a:rPr b="1" lang="en-US" sz="1300" strike="noStrike" u="none">
                <a:solidFill>
                  <a:srgbClr val="272525"/>
                </a:solidFill>
                <a:effectLst/>
                <a:uFillTx/>
                <a:latin typeface="Inter"/>
                <a:ea typeface="Inter"/>
              </a:rPr>
              <a:t>interface</a:t>
            </a:r>
            <a:r>
              <a:rPr b="0" lang="en-US" sz="1300" strike="noStrike" u="none">
                <a:solidFill>
                  <a:srgbClr val="272525"/>
                </a:solidFill>
                <a:effectLst/>
                <a:uFillTx/>
                <a:latin typeface="Inter"/>
                <a:ea typeface="Inter"/>
              </a:rPr>
              <a:t> giúp dễ viết unit test hơn </a:t>
            </a:r>
            <a:endParaRPr b="0" lang="en-GB" sz="1300" strike="noStrike" u="none">
              <a:solidFill>
                <a:srgbClr val="ffffff"/>
              </a:solidFill>
              <a:effectLst/>
              <a:uFillTx/>
              <a:latin typeface="Arial"/>
            </a:endParaRPr>
          </a:p>
        </p:txBody>
      </p:sp>
      <p:pic>
        <p:nvPicPr>
          <p:cNvPr id="495" name="Image 0" descr="preencoded.png"/>
          <p:cNvPicPr/>
          <p:nvPr/>
        </p:nvPicPr>
        <p:blipFill>
          <a:blip r:embed="rId1"/>
          <a:stretch/>
        </p:blipFill>
        <p:spPr>
          <a:xfrm>
            <a:off x="3882240" y="2112480"/>
            <a:ext cx="6865200" cy="4738320"/>
          </a:xfrm>
          <a:prstGeom prst="rect">
            <a:avLst/>
          </a:prstGeom>
          <a:noFill/>
          <a:ln w="0">
            <a:noFill/>
          </a:ln>
        </p:spPr>
      </p:pic>
      <p:sp>
        <p:nvSpPr>
          <p:cNvPr id="496" name="Text 3"/>
          <p:cNvSpPr/>
          <p:nvPr/>
        </p:nvSpPr>
        <p:spPr>
          <a:xfrm>
            <a:off x="589320" y="7040520"/>
            <a:ext cx="13451400" cy="26892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i="1" lang="en-US" sz="1300" strike="noStrike" u="none">
                <a:solidFill>
                  <a:srgbClr val="272525"/>
                </a:solidFill>
                <a:effectLst/>
                <a:uFillTx/>
                <a:latin typeface="Inter"/>
                <a:ea typeface="Inter"/>
              </a:rPr>
              <a:t>Hình minh họa áp dụng Dependency Injection và Interface</a:t>
            </a:r>
            <a:endParaRPr b="0" lang="en-GB" sz="1300" strike="noStrike" u="none">
              <a:solidFill>
                <a:srgbClr val="ffffff"/>
              </a:solidFill>
              <a:effectLst/>
              <a:uFillTx/>
              <a:latin typeface="Arial"/>
            </a:endParaRPr>
          </a:p>
        </p:txBody>
      </p:sp>
      <p:sp>
        <p:nvSpPr>
          <p:cNvPr id="497" name="Text 4"/>
          <p:cNvSpPr/>
          <p:nvPr/>
        </p:nvSpPr>
        <p:spPr>
          <a:xfrm>
            <a:off x="589320" y="7499160"/>
            <a:ext cx="13451400" cy="26892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endParaRPr b="0" lang="en-US" sz="13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Text 0"/>
          <p:cNvSpPr/>
          <p:nvPr/>
        </p:nvSpPr>
        <p:spPr>
          <a:xfrm>
            <a:off x="671040" y="527400"/>
            <a:ext cx="8909280" cy="599040"/>
          </a:xfrm>
          <a:prstGeom prst="rect">
            <a:avLst/>
          </a:prstGeom>
          <a:noFill/>
          <a:ln w="0">
            <a:noFill/>
          </a:ln>
        </p:spPr>
        <p:style>
          <a:lnRef idx="0"/>
          <a:fillRef idx="0"/>
          <a:effectRef idx="0"/>
          <a:fontRef idx="minor"/>
        </p:style>
        <p:txBody>
          <a:bodyPr wrap="none" lIns="0" rIns="0" tIns="0" bIns="0" anchor="t">
            <a:noAutofit/>
          </a:bodyPr>
          <a:p>
            <a:pPr>
              <a:lnSpc>
                <a:spcPts val="4700"/>
              </a:lnSpc>
              <a:tabLst>
                <a:tab algn="l" pos="0"/>
              </a:tabLst>
            </a:pPr>
            <a:r>
              <a:rPr b="1" lang="en-US" sz="3750" strike="noStrike" u="none">
                <a:solidFill>
                  <a:srgbClr val="000000"/>
                </a:solidFill>
                <a:effectLst/>
                <a:uFillTx/>
                <a:latin typeface="Inter Bold"/>
                <a:ea typeface="Inter Bold"/>
              </a:rPr>
              <a:t>Cài đặt  tích hợp mô hình ngôn ngữ lớn</a:t>
            </a:r>
            <a:endParaRPr b="0" lang="en-GB" sz="3750" strike="noStrike" u="none">
              <a:solidFill>
                <a:srgbClr val="ffffff"/>
              </a:solidFill>
              <a:effectLst/>
              <a:uFillTx/>
              <a:latin typeface="Arial"/>
            </a:endParaRPr>
          </a:p>
        </p:txBody>
      </p:sp>
      <p:sp>
        <p:nvSpPr>
          <p:cNvPr id="499" name="Text 1"/>
          <p:cNvSpPr/>
          <p:nvPr/>
        </p:nvSpPr>
        <p:spPr>
          <a:xfrm>
            <a:off x="671040" y="1605960"/>
            <a:ext cx="239688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000000"/>
                </a:solidFill>
                <a:effectLst/>
                <a:uFillTx/>
                <a:latin typeface="Inter Bold"/>
                <a:ea typeface="Inter Bold"/>
              </a:rPr>
              <a:t>AIProvider</a:t>
            </a:r>
            <a:endParaRPr b="0" lang="en-GB" sz="1850" strike="noStrike" u="none">
              <a:solidFill>
                <a:srgbClr val="ffffff"/>
              </a:solidFill>
              <a:effectLst/>
              <a:uFillTx/>
              <a:latin typeface="Arial"/>
            </a:endParaRPr>
          </a:p>
        </p:txBody>
      </p:sp>
      <p:sp>
        <p:nvSpPr>
          <p:cNvPr id="500" name="Text 2"/>
          <p:cNvSpPr/>
          <p:nvPr/>
        </p:nvSpPr>
        <p:spPr>
          <a:xfrm>
            <a:off x="671040" y="2097000"/>
            <a:ext cx="6409800" cy="61344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272525"/>
                </a:solidFill>
                <a:effectLst/>
                <a:uFillTx/>
                <a:latin typeface="Inter"/>
                <a:ea typeface="Inter"/>
              </a:rPr>
              <a:t>Một interface tổng quát để có thể  dễ dàng mở rộng các mô hình LLM khác </a:t>
            </a:r>
            <a:endParaRPr b="0" lang="en-GB" sz="1500" strike="noStrike" u="none">
              <a:solidFill>
                <a:srgbClr val="ffffff"/>
              </a:solidFill>
              <a:effectLst/>
              <a:uFillTx/>
              <a:latin typeface="Arial"/>
            </a:endParaRPr>
          </a:p>
        </p:txBody>
      </p:sp>
      <p:sp>
        <p:nvSpPr>
          <p:cNvPr id="501" name="Text 3"/>
          <p:cNvSpPr/>
          <p:nvPr/>
        </p:nvSpPr>
        <p:spPr>
          <a:xfrm>
            <a:off x="671040" y="2883240"/>
            <a:ext cx="6409800" cy="3063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500" strike="noStrike" u="none">
                <a:solidFill>
                  <a:srgbClr val="272525"/>
                </a:solidFill>
                <a:effectLst/>
                <a:uFillTx/>
                <a:latin typeface="Inter"/>
                <a:ea typeface="Inter"/>
              </a:rPr>
              <a:t>Gồm 2 hàm chính: </a:t>
            </a:r>
            <a:endParaRPr b="0" lang="en-GB" sz="1500" strike="noStrike" u="none">
              <a:solidFill>
                <a:srgbClr val="ffffff"/>
              </a:solidFill>
              <a:effectLst/>
              <a:uFillTx/>
              <a:latin typeface="Arial"/>
            </a:endParaRPr>
          </a:p>
        </p:txBody>
      </p:sp>
      <p:sp>
        <p:nvSpPr>
          <p:cNvPr id="502" name="Text 4"/>
          <p:cNvSpPr/>
          <p:nvPr/>
        </p:nvSpPr>
        <p:spPr>
          <a:xfrm>
            <a:off x="671040" y="3362760"/>
            <a:ext cx="6409800" cy="3063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500" strike="noStrike" u="none">
                <a:solidFill>
                  <a:srgbClr val="272525"/>
                </a:solidFill>
                <a:effectLst/>
                <a:uFillTx/>
                <a:latin typeface="Inter"/>
                <a:ea typeface="Inter"/>
              </a:rPr>
              <a:t>Complete</a:t>
            </a:r>
            <a:r>
              <a:rPr b="0" lang="en-US" sz="1500" strike="noStrike" u="none">
                <a:solidFill>
                  <a:srgbClr val="272525"/>
                </a:solidFill>
                <a:effectLst/>
                <a:uFillTx/>
                <a:latin typeface="Inter"/>
                <a:ea typeface="Inter"/>
              </a:rPr>
              <a:t>: Để lấy kết quả hoàn chỉnh, đồng bộ</a:t>
            </a:r>
            <a:endParaRPr b="0" lang="en-GB" sz="1500" strike="noStrike" u="none">
              <a:solidFill>
                <a:srgbClr val="ffffff"/>
              </a:solidFill>
              <a:effectLst/>
              <a:uFillTx/>
              <a:latin typeface="Arial"/>
            </a:endParaRPr>
          </a:p>
        </p:txBody>
      </p:sp>
      <p:sp>
        <p:nvSpPr>
          <p:cNvPr id="503" name="Text 5"/>
          <p:cNvSpPr/>
          <p:nvPr/>
        </p:nvSpPr>
        <p:spPr>
          <a:xfrm>
            <a:off x="671040" y="3736440"/>
            <a:ext cx="6409800" cy="3063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500" strike="noStrike" u="none">
                <a:solidFill>
                  <a:srgbClr val="272525"/>
                </a:solidFill>
                <a:effectLst/>
                <a:uFillTx/>
                <a:latin typeface="Inter"/>
                <a:ea typeface="Inter"/>
              </a:rPr>
              <a:t>StreamComplte</a:t>
            </a:r>
            <a:r>
              <a:rPr b="0" lang="en-US" sz="1500" strike="noStrike" u="none">
                <a:solidFill>
                  <a:srgbClr val="272525"/>
                </a:solidFill>
                <a:effectLst/>
                <a:uFillTx/>
                <a:latin typeface="Inter"/>
                <a:ea typeface="Inter"/>
              </a:rPr>
              <a:t>: Để lấy kết quả dưới dạng luồng</a:t>
            </a:r>
            <a:endParaRPr b="0" lang="en-GB" sz="1500" strike="noStrike" u="none">
              <a:solidFill>
                <a:srgbClr val="ffffff"/>
              </a:solidFill>
              <a:effectLst/>
              <a:uFillTx/>
              <a:latin typeface="Arial"/>
            </a:endParaRPr>
          </a:p>
        </p:txBody>
      </p:sp>
      <p:pic>
        <p:nvPicPr>
          <p:cNvPr id="504" name="Image 0" descr="preencoded.png"/>
          <p:cNvPicPr/>
          <p:nvPr/>
        </p:nvPicPr>
        <p:blipFill>
          <a:blip r:embed="rId1"/>
          <a:stretch/>
        </p:blipFill>
        <p:spPr>
          <a:xfrm>
            <a:off x="7556760" y="1630080"/>
            <a:ext cx="6409800" cy="720360"/>
          </a:xfrm>
          <a:prstGeom prst="rect">
            <a:avLst/>
          </a:prstGeom>
          <a:noFill/>
          <a:ln w="0">
            <a:noFill/>
          </a:ln>
        </p:spPr>
      </p:pic>
      <p:sp>
        <p:nvSpPr>
          <p:cNvPr id="505" name="Text 6"/>
          <p:cNvSpPr/>
          <p:nvPr/>
        </p:nvSpPr>
        <p:spPr>
          <a:xfrm>
            <a:off x="7556760" y="2566440"/>
            <a:ext cx="6409800" cy="306360"/>
          </a:xfrm>
          <a:prstGeom prst="rect">
            <a:avLst/>
          </a:prstGeom>
          <a:noFill/>
          <a:ln w="0">
            <a:noFill/>
          </a:ln>
        </p:spPr>
        <p:style>
          <a:lnRef idx="0"/>
          <a:fillRef idx="0"/>
          <a:effectRef idx="0"/>
          <a:fontRef idx="minor"/>
        </p:style>
        <p:txBody>
          <a:bodyPr wrap="none" lIns="0" rIns="0" tIns="0" bIns="0" anchor="t">
            <a:noAutofit/>
          </a:bodyPr>
          <a:p>
            <a:pPr algn="ctr">
              <a:lnSpc>
                <a:spcPts val="2401"/>
              </a:lnSpc>
              <a:tabLst>
                <a:tab algn="l" pos="0"/>
              </a:tabLst>
            </a:pPr>
            <a:r>
              <a:rPr b="0" i="1" lang="en-US" sz="1500" strike="noStrike" u="none">
                <a:solidFill>
                  <a:srgbClr val="272525"/>
                </a:solidFill>
                <a:effectLst/>
                <a:uFillTx/>
                <a:latin typeface="Inter"/>
                <a:ea typeface="Inter"/>
              </a:rPr>
              <a:t>Tổng quan AIProvider Interface</a:t>
            </a:r>
            <a:endParaRPr b="0" lang="en-GB" sz="1500" strike="noStrike" u="none">
              <a:solidFill>
                <a:srgbClr val="ffffff"/>
              </a:solidFill>
              <a:effectLst/>
              <a:uFillTx/>
              <a:latin typeface="Arial"/>
            </a:endParaRPr>
          </a:p>
        </p:txBody>
      </p:sp>
      <p:sp>
        <p:nvSpPr>
          <p:cNvPr id="506" name="Text 7"/>
          <p:cNvSpPr/>
          <p:nvPr/>
        </p:nvSpPr>
        <p:spPr>
          <a:xfrm>
            <a:off x="671040" y="4518000"/>
            <a:ext cx="239688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000000"/>
                </a:solidFill>
                <a:effectLst/>
                <a:uFillTx/>
                <a:latin typeface="Inter Bold"/>
                <a:ea typeface="Inter Bold"/>
              </a:rPr>
              <a:t>FuncRegistry</a:t>
            </a:r>
            <a:endParaRPr b="0" lang="en-GB" sz="1850" strike="noStrike" u="none">
              <a:solidFill>
                <a:srgbClr val="ffffff"/>
              </a:solidFill>
              <a:effectLst/>
              <a:uFillTx/>
              <a:latin typeface="Arial"/>
            </a:endParaRPr>
          </a:p>
        </p:txBody>
      </p:sp>
      <p:sp>
        <p:nvSpPr>
          <p:cNvPr id="507" name="Text 8"/>
          <p:cNvSpPr/>
          <p:nvPr/>
        </p:nvSpPr>
        <p:spPr>
          <a:xfrm>
            <a:off x="671040" y="5009040"/>
            <a:ext cx="6409800" cy="3063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500" strike="noStrike" u="none">
                <a:solidFill>
                  <a:srgbClr val="272525"/>
                </a:solidFill>
                <a:effectLst/>
                <a:uFillTx/>
                <a:latin typeface="Inter"/>
                <a:ea typeface="Inter"/>
              </a:rPr>
              <a:t>Một lớp giúp chúng ta đăng ký các hàm nghiệp vụ một cách tập trung</a:t>
            </a:r>
            <a:endParaRPr b="0" lang="en-GB" sz="1500" strike="noStrike" u="none">
              <a:solidFill>
                <a:srgbClr val="ffffff"/>
              </a:solidFill>
              <a:effectLst/>
              <a:uFillTx/>
              <a:latin typeface="Arial"/>
            </a:endParaRPr>
          </a:p>
        </p:txBody>
      </p:sp>
      <p:sp>
        <p:nvSpPr>
          <p:cNvPr id="508" name="Text 9"/>
          <p:cNvSpPr/>
          <p:nvPr/>
        </p:nvSpPr>
        <p:spPr>
          <a:xfrm>
            <a:off x="671040" y="5488560"/>
            <a:ext cx="6409800" cy="3063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500" strike="noStrike" u="none">
                <a:solidFill>
                  <a:srgbClr val="272525"/>
                </a:solidFill>
                <a:effectLst/>
                <a:uFillTx/>
                <a:latin typeface="Inter"/>
                <a:ea typeface="Inter"/>
              </a:rPr>
              <a:t>Register</a:t>
            </a:r>
            <a:r>
              <a:rPr b="0" lang="en-US" sz="1500" strike="noStrike" u="none">
                <a:solidFill>
                  <a:srgbClr val="272525"/>
                </a:solidFill>
                <a:effectLst/>
                <a:uFillTx/>
                <a:latin typeface="Inter"/>
                <a:ea typeface="Inter"/>
              </a:rPr>
              <a:t>: Đăng ký một hàm với Registry</a:t>
            </a:r>
            <a:endParaRPr b="0" lang="en-GB" sz="1500" strike="noStrike" u="none">
              <a:solidFill>
                <a:srgbClr val="ffffff"/>
              </a:solidFill>
              <a:effectLst/>
              <a:uFillTx/>
              <a:latin typeface="Arial"/>
            </a:endParaRPr>
          </a:p>
        </p:txBody>
      </p:sp>
      <p:sp>
        <p:nvSpPr>
          <p:cNvPr id="509" name="Text 10"/>
          <p:cNvSpPr/>
          <p:nvPr/>
        </p:nvSpPr>
        <p:spPr>
          <a:xfrm>
            <a:off x="671040" y="5862240"/>
            <a:ext cx="6409800" cy="61344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272525"/>
                </a:solidFill>
                <a:effectLst/>
                <a:uFillTx/>
                <a:latin typeface="Inter"/>
                <a:ea typeface="Inter"/>
              </a:rPr>
              <a:t>GetFuncDefinitions</a:t>
            </a:r>
            <a:r>
              <a:rPr b="0" lang="en-US" sz="1500" strike="noStrike" u="none">
                <a:solidFill>
                  <a:srgbClr val="272525"/>
                </a:solidFill>
                <a:effectLst/>
                <a:uFillTx/>
                <a:latin typeface="Inter"/>
                <a:ea typeface="Inter"/>
              </a:rPr>
              <a:t>: Lấy ra tất cả các hàm đã đăng ký để  gửi lên LLM</a:t>
            </a:r>
            <a:endParaRPr b="0" lang="en-GB" sz="1500" strike="noStrike" u="none">
              <a:solidFill>
                <a:srgbClr val="ffffff"/>
              </a:solidFill>
              <a:effectLst/>
              <a:uFillTx/>
              <a:latin typeface="Arial"/>
            </a:endParaRPr>
          </a:p>
        </p:txBody>
      </p:sp>
      <p:sp>
        <p:nvSpPr>
          <p:cNvPr id="510" name="Text 11"/>
          <p:cNvSpPr/>
          <p:nvPr/>
        </p:nvSpPr>
        <p:spPr>
          <a:xfrm>
            <a:off x="671040" y="6543000"/>
            <a:ext cx="6409800" cy="61344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272525"/>
                </a:solidFill>
                <a:effectLst/>
                <a:uFillTx/>
                <a:latin typeface="Inter"/>
                <a:ea typeface="Inter"/>
              </a:rPr>
              <a:t>Execute</a:t>
            </a:r>
            <a:r>
              <a:rPr b="0" lang="en-US" sz="1500" strike="noStrike" u="none">
                <a:solidFill>
                  <a:srgbClr val="272525"/>
                </a:solidFill>
                <a:effectLst/>
                <a:uFillTx/>
                <a:latin typeface="Inter"/>
                <a:ea typeface="Inter"/>
              </a:rPr>
              <a:t>: Thực thi hàm hàm đã đăng ký với các tham số đầu vào trả về từ LLM </a:t>
            </a:r>
            <a:endParaRPr b="0" lang="en-GB" sz="1500" strike="noStrike" u="none">
              <a:solidFill>
                <a:srgbClr val="ffffff"/>
              </a:solidFill>
              <a:effectLst/>
              <a:uFillTx/>
              <a:latin typeface="Arial"/>
            </a:endParaRPr>
          </a:p>
        </p:txBody>
      </p:sp>
      <p:pic>
        <p:nvPicPr>
          <p:cNvPr id="511" name="Image 1" descr="preencoded.png"/>
          <p:cNvPicPr/>
          <p:nvPr/>
        </p:nvPicPr>
        <p:blipFill>
          <a:blip r:embed="rId2"/>
          <a:stretch/>
        </p:blipFill>
        <p:spPr>
          <a:xfrm>
            <a:off x="7556760" y="4541760"/>
            <a:ext cx="6409800" cy="2679120"/>
          </a:xfrm>
          <a:prstGeom prst="rect">
            <a:avLst/>
          </a:prstGeom>
          <a:noFill/>
          <a:ln w="0">
            <a:noFill/>
          </a:ln>
        </p:spPr>
      </p:pic>
      <p:sp>
        <p:nvSpPr>
          <p:cNvPr id="512" name="Text 12"/>
          <p:cNvSpPr/>
          <p:nvPr/>
        </p:nvSpPr>
        <p:spPr>
          <a:xfrm>
            <a:off x="7556760" y="7437240"/>
            <a:ext cx="6409800" cy="306360"/>
          </a:xfrm>
          <a:prstGeom prst="rect">
            <a:avLst/>
          </a:prstGeom>
          <a:noFill/>
          <a:ln w="0">
            <a:noFill/>
          </a:ln>
        </p:spPr>
        <p:style>
          <a:lnRef idx="0"/>
          <a:fillRef idx="0"/>
          <a:effectRef idx="0"/>
          <a:fontRef idx="minor"/>
        </p:style>
        <p:txBody>
          <a:bodyPr wrap="none" lIns="0" rIns="0" tIns="0" bIns="0" anchor="t">
            <a:noAutofit/>
          </a:bodyPr>
          <a:p>
            <a:pPr algn="ctr">
              <a:lnSpc>
                <a:spcPts val="2401"/>
              </a:lnSpc>
              <a:tabLst>
                <a:tab algn="l" pos="0"/>
              </a:tabLst>
            </a:pPr>
            <a:r>
              <a:rPr b="0" i="1" lang="en-US" sz="1500" strike="noStrike" u="none">
                <a:solidFill>
                  <a:srgbClr val="272525"/>
                </a:solidFill>
                <a:effectLst/>
                <a:uFillTx/>
                <a:latin typeface="Inter"/>
                <a:ea typeface="Inter"/>
              </a:rPr>
              <a:t>Tổng quan cài đặt FuncRegistry </a:t>
            </a:r>
            <a:endParaRPr b="0" lang="en-GB" sz="15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Image 0" descr="preencoded.png"/>
          <p:cNvPicPr/>
          <p:nvPr/>
        </p:nvPicPr>
        <p:blipFill>
          <a:blip r:embed="rId1"/>
          <a:stretch/>
        </p:blipFill>
        <p:spPr>
          <a:xfrm>
            <a:off x="9144000" y="0"/>
            <a:ext cx="5486040" cy="8229240"/>
          </a:xfrm>
          <a:prstGeom prst="rect">
            <a:avLst/>
          </a:prstGeom>
          <a:noFill/>
          <a:ln w="0">
            <a:noFill/>
          </a:ln>
        </p:spPr>
      </p:pic>
      <p:sp>
        <p:nvSpPr>
          <p:cNvPr id="157" name="Text 0"/>
          <p:cNvSpPr/>
          <p:nvPr/>
        </p:nvSpPr>
        <p:spPr>
          <a:xfrm>
            <a:off x="793800" y="1542240"/>
            <a:ext cx="567036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1" lang="en-US" sz="4450" strike="noStrike" u="none">
                <a:solidFill>
                  <a:srgbClr val="000000"/>
                </a:solidFill>
                <a:effectLst/>
                <a:uFillTx/>
                <a:latin typeface="Inter Bold"/>
                <a:ea typeface="Inter Bold"/>
              </a:rPr>
              <a:t>Giải pháp phần mềm</a:t>
            </a:r>
            <a:endParaRPr b="0" lang="en-GB" sz="4450" strike="noStrike" u="none">
              <a:solidFill>
                <a:srgbClr val="ffffff"/>
              </a:solidFill>
              <a:effectLst/>
              <a:uFillTx/>
              <a:latin typeface="Arial"/>
            </a:endParaRPr>
          </a:p>
        </p:txBody>
      </p:sp>
      <p:sp>
        <p:nvSpPr>
          <p:cNvPr id="158" name="Text 1"/>
          <p:cNvSpPr/>
          <p:nvPr/>
        </p:nvSpPr>
        <p:spPr>
          <a:xfrm>
            <a:off x="793800" y="2590920"/>
            <a:ext cx="755604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Hệ thống chatbot thông minh cho phép sinh viên và giảng viên truy vấn thông tin đào tạo bằng tiếng Việt tự nhiên.</a:t>
            </a:r>
            <a:endParaRPr b="0" lang="en-GB" sz="1750" strike="noStrike" u="none">
              <a:solidFill>
                <a:srgbClr val="ffffff"/>
              </a:solidFill>
              <a:effectLst/>
              <a:uFillTx/>
              <a:latin typeface="Arial"/>
            </a:endParaRPr>
          </a:p>
        </p:txBody>
      </p:sp>
      <p:sp>
        <p:nvSpPr>
          <p:cNvPr id="159" name="Text 2"/>
          <p:cNvSpPr/>
          <p:nvPr/>
        </p:nvSpPr>
        <p:spPr>
          <a:xfrm>
            <a:off x="793800" y="365688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Mục tiêu hệ thống</a:t>
            </a:r>
            <a:endParaRPr b="0" lang="en-GB" sz="2200" strike="noStrike" u="none">
              <a:solidFill>
                <a:srgbClr val="ffffff"/>
              </a:solidFill>
              <a:effectLst/>
              <a:uFillTx/>
              <a:latin typeface="Arial"/>
            </a:endParaRPr>
          </a:p>
        </p:txBody>
      </p:sp>
      <p:sp>
        <p:nvSpPr>
          <p:cNvPr id="160" name="Text 3"/>
          <p:cNvSpPr/>
          <p:nvPr/>
        </p:nvSpPr>
        <p:spPr>
          <a:xfrm>
            <a:off x="793800" y="4351320"/>
            <a:ext cx="7556040" cy="725400"/>
          </a:xfrm>
          <a:prstGeom prst="rect">
            <a:avLst/>
          </a:prstGeom>
          <a:noFill/>
          <a:ln w="0">
            <a:noFill/>
          </a:ln>
        </p:spPr>
        <p:style>
          <a:lnRef idx="0"/>
          <a:fillRef idx="0"/>
          <a:effectRef idx="0"/>
          <a:fontRef idx="minor"/>
        </p:style>
        <p:txBody>
          <a:bodyPr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Xây dựng chatbot tích hợp mô hình ngôn ngữ lớn (LLM) để hiểu và phản hồi câu hỏi bằng ngôn ngữ tự nhiên.</a:t>
            </a:r>
            <a:endParaRPr b="0" lang="en-GB" sz="1750" strike="noStrike" u="none">
              <a:solidFill>
                <a:srgbClr val="ffffff"/>
              </a:solidFill>
              <a:effectLst/>
              <a:uFillTx/>
              <a:latin typeface="Arial"/>
            </a:endParaRPr>
          </a:p>
        </p:txBody>
      </p:sp>
      <p:sp>
        <p:nvSpPr>
          <p:cNvPr id="161" name="Text 4"/>
          <p:cNvSpPr/>
          <p:nvPr/>
        </p:nvSpPr>
        <p:spPr>
          <a:xfrm>
            <a:off x="793800" y="5156640"/>
            <a:ext cx="7556040" cy="725400"/>
          </a:xfrm>
          <a:prstGeom prst="rect">
            <a:avLst/>
          </a:prstGeom>
          <a:noFill/>
          <a:ln w="0">
            <a:noFill/>
          </a:ln>
        </p:spPr>
        <p:style>
          <a:lnRef idx="0"/>
          <a:fillRef idx="0"/>
          <a:effectRef idx="0"/>
          <a:fontRef idx="minor"/>
        </p:style>
        <p:txBody>
          <a:bodyPr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Chuyển đổi yêu cầu người dùng thành câu lệnh SQL hoặc hàm logic phù hợp để truy xuất dữ liệu</a:t>
            </a:r>
            <a:endParaRPr b="0" lang="en-GB" sz="1750" strike="noStrike" u="none">
              <a:solidFill>
                <a:srgbClr val="ffffff"/>
              </a:solidFill>
              <a:effectLst/>
              <a:uFillTx/>
              <a:latin typeface="Arial"/>
            </a:endParaRPr>
          </a:p>
        </p:txBody>
      </p:sp>
      <p:sp>
        <p:nvSpPr>
          <p:cNvPr id="162" name="Text 5"/>
          <p:cNvSpPr/>
          <p:nvPr/>
        </p:nvSpPr>
        <p:spPr>
          <a:xfrm>
            <a:off x="793800" y="5961600"/>
            <a:ext cx="7556040" cy="725400"/>
          </a:xfrm>
          <a:prstGeom prst="rect">
            <a:avLst/>
          </a:prstGeom>
          <a:noFill/>
          <a:ln w="0">
            <a:noFill/>
          </a:ln>
        </p:spPr>
        <p:style>
          <a:lnRef idx="0"/>
          <a:fillRef idx="0"/>
          <a:effectRef idx="0"/>
          <a:fontRef idx="minor"/>
        </p:style>
        <p:txBody>
          <a:bodyPr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Đảm bảo phân quyền truy cập, bảo vệ quyền riêng tư dữ liệu cho sinh viên và giảng viên.</a:t>
            </a:r>
            <a:endParaRPr b="0" lang="en-GB" sz="17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 0"/>
          <p:cNvSpPr/>
          <p:nvPr/>
        </p:nvSpPr>
        <p:spPr>
          <a:xfrm>
            <a:off x="749520" y="590400"/>
            <a:ext cx="5396040" cy="668880"/>
          </a:xfrm>
          <a:prstGeom prst="rect">
            <a:avLst/>
          </a:prstGeom>
          <a:noFill/>
          <a:ln w="0">
            <a:noFill/>
          </a:ln>
        </p:spPr>
        <p:style>
          <a:lnRef idx="0"/>
          <a:fillRef idx="0"/>
          <a:effectRef idx="0"/>
          <a:fontRef idx="minor"/>
        </p:style>
        <p:txBody>
          <a:bodyPr wrap="none" lIns="0" rIns="0" tIns="0" bIns="0" anchor="t">
            <a:noAutofit/>
          </a:bodyPr>
          <a:p>
            <a:pPr>
              <a:lnSpc>
                <a:spcPts val="5250"/>
              </a:lnSpc>
              <a:tabLst>
                <a:tab algn="l" pos="0"/>
              </a:tabLst>
            </a:pPr>
            <a:r>
              <a:rPr b="1" lang="en-US" sz="4200" strike="noStrike" u="none">
                <a:solidFill>
                  <a:srgbClr val="000000"/>
                </a:solidFill>
                <a:effectLst/>
                <a:uFillTx/>
                <a:latin typeface="Inter Bold"/>
                <a:ea typeface="Inter Bold"/>
              </a:rPr>
              <a:t>Kết quả thực nghiệm</a:t>
            </a:r>
            <a:endParaRPr b="0" lang="en-GB" sz="4200" strike="noStrike" u="none">
              <a:solidFill>
                <a:srgbClr val="ffffff"/>
              </a:solidFill>
              <a:effectLst/>
              <a:uFillTx/>
              <a:latin typeface="Arial"/>
            </a:endParaRPr>
          </a:p>
        </p:txBody>
      </p:sp>
      <p:sp>
        <p:nvSpPr>
          <p:cNvPr id="514" name="Text 1"/>
          <p:cNvSpPr/>
          <p:nvPr/>
        </p:nvSpPr>
        <p:spPr>
          <a:xfrm>
            <a:off x="749520" y="1687680"/>
            <a:ext cx="13131360" cy="68508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trike="noStrike" u="none">
                <a:solidFill>
                  <a:srgbClr val="272525"/>
                </a:solidFill>
                <a:effectLst/>
                <a:uFillTx/>
                <a:latin typeface="Inter"/>
                <a:ea typeface="Inter"/>
              </a:rPr>
              <a:t>Hệ thống chatbot đã được triển khai và kiểm thử với các tính năng chính, cho thấy khả năng hỗ trợ hiệu quả trong việc truy xuất thông tin từ cơ sở dữ liệu quan hệ cho nghiệp vụ đào tạo đại học.</a:t>
            </a:r>
            <a:endParaRPr b="0" lang="en-GB" sz="1650" strike="noStrike" u="none">
              <a:solidFill>
                <a:srgbClr val="ffffff"/>
              </a:solidFill>
              <a:effectLst/>
              <a:uFillTx/>
              <a:latin typeface="Arial"/>
            </a:endParaRPr>
          </a:p>
        </p:txBody>
      </p:sp>
      <p:pic>
        <p:nvPicPr>
          <p:cNvPr id="515" name="Image 0" descr="preencoded.png"/>
          <p:cNvPicPr/>
          <p:nvPr/>
        </p:nvPicPr>
        <p:blipFill>
          <a:blip r:embed="rId1"/>
          <a:stretch/>
        </p:blipFill>
        <p:spPr>
          <a:xfrm>
            <a:off x="749520" y="2854800"/>
            <a:ext cx="5103360" cy="3413880"/>
          </a:xfrm>
          <a:prstGeom prst="rect">
            <a:avLst/>
          </a:prstGeom>
          <a:noFill/>
          <a:ln w="0">
            <a:noFill/>
          </a:ln>
        </p:spPr>
      </p:pic>
      <p:sp>
        <p:nvSpPr>
          <p:cNvPr id="516" name="Text 2"/>
          <p:cNvSpPr/>
          <p:nvPr/>
        </p:nvSpPr>
        <p:spPr>
          <a:xfrm>
            <a:off x="749520" y="6509880"/>
            <a:ext cx="6304320" cy="34236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i="1" lang="en-US" sz="1650" strike="noStrike" u="none">
                <a:solidFill>
                  <a:srgbClr val="272525"/>
                </a:solidFill>
                <a:effectLst/>
                <a:uFillTx/>
                <a:latin typeface="Inter"/>
                <a:ea typeface="Inter"/>
              </a:rPr>
              <a:t>Học sinh tra cứu thông tin môn học </a:t>
            </a:r>
            <a:endParaRPr b="0" lang="en-GB" sz="1650" strike="noStrike" u="none">
              <a:solidFill>
                <a:srgbClr val="ffffff"/>
              </a:solidFill>
              <a:effectLst/>
              <a:uFillTx/>
              <a:latin typeface="Arial"/>
            </a:endParaRPr>
          </a:p>
        </p:txBody>
      </p:sp>
      <p:pic>
        <p:nvPicPr>
          <p:cNvPr id="517" name="Image 1" descr="preencoded.png"/>
          <p:cNvPicPr/>
          <p:nvPr/>
        </p:nvPicPr>
        <p:blipFill>
          <a:blip r:embed="rId2"/>
          <a:stretch/>
        </p:blipFill>
        <p:spPr>
          <a:xfrm>
            <a:off x="7584120" y="2854800"/>
            <a:ext cx="5829120" cy="3424320"/>
          </a:xfrm>
          <a:prstGeom prst="rect">
            <a:avLst/>
          </a:prstGeom>
          <a:noFill/>
          <a:ln w="0">
            <a:noFill/>
          </a:ln>
        </p:spPr>
      </p:pic>
      <p:sp>
        <p:nvSpPr>
          <p:cNvPr id="518" name="Text 3"/>
          <p:cNvSpPr/>
          <p:nvPr/>
        </p:nvSpPr>
        <p:spPr>
          <a:xfrm>
            <a:off x="7584120" y="6520320"/>
            <a:ext cx="6304320" cy="34236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i="1" lang="en-US" sz="1650" strike="noStrike" u="none">
                <a:solidFill>
                  <a:srgbClr val="272525"/>
                </a:solidFill>
                <a:effectLst/>
                <a:uFillTx/>
                <a:latin typeface="Inter"/>
                <a:ea typeface="Inter"/>
              </a:rPr>
              <a:t>Học sinh tra cứu thông tin không được phép </a:t>
            </a:r>
            <a:endParaRPr b="0" lang="en-GB" sz="1650" strike="noStrike" u="none">
              <a:solidFill>
                <a:srgbClr val="ffffff"/>
              </a:solidFill>
              <a:effectLst/>
              <a:uFillTx/>
              <a:latin typeface="Arial"/>
            </a:endParaRPr>
          </a:p>
        </p:txBody>
      </p:sp>
      <p:sp>
        <p:nvSpPr>
          <p:cNvPr id="519" name="Text 4"/>
          <p:cNvSpPr/>
          <p:nvPr/>
        </p:nvSpPr>
        <p:spPr>
          <a:xfrm>
            <a:off x="749520" y="7296480"/>
            <a:ext cx="13131360" cy="34236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endParaRPr b="0" lang="en-US" sz="16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0" name="Image 0" descr="preencoded.png"/>
          <p:cNvPicPr/>
          <p:nvPr/>
        </p:nvPicPr>
        <p:blipFill>
          <a:blip r:embed="rId1"/>
          <a:stretch/>
        </p:blipFill>
        <p:spPr>
          <a:xfrm>
            <a:off x="0" y="0"/>
            <a:ext cx="14630040" cy="8229240"/>
          </a:xfrm>
          <a:prstGeom prst="rect">
            <a:avLst/>
          </a:prstGeom>
          <a:noFill/>
          <a:ln w="0">
            <a:noFill/>
          </a:ln>
        </p:spPr>
      </p:pic>
      <p:sp>
        <p:nvSpPr>
          <p:cNvPr id="521" name="Shape 0"/>
          <p:cNvSpPr/>
          <p:nvPr/>
        </p:nvSpPr>
        <p:spPr>
          <a:xfrm>
            <a:off x="0" y="0"/>
            <a:ext cx="14630040" cy="8229240"/>
          </a:xfrm>
          <a:prstGeom prst="rect">
            <a:avLst/>
          </a:prstGeom>
          <a:solidFill>
            <a:srgbClr val="ffffff">
              <a:alpha val="85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522" name="Text 1"/>
          <p:cNvSpPr/>
          <p:nvPr/>
        </p:nvSpPr>
        <p:spPr>
          <a:xfrm>
            <a:off x="2540160" y="3760200"/>
            <a:ext cx="9549720" cy="708480"/>
          </a:xfrm>
          <a:prstGeom prst="rect">
            <a:avLst/>
          </a:prstGeom>
          <a:noFill/>
          <a:ln w="0">
            <a:noFill/>
          </a:ln>
        </p:spPr>
        <p:style>
          <a:lnRef idx="0"/>
          <a:fillRef idx="0"/>
          <a:effectRef idx="0"/>
          <a:fontRef idx="minor"/>
        </p:style>
        <p:txBody>
          <a:bodyPr wrap="none" lIns="0" rIns="0" tIns="0" bIns="0" anchor="t">
            <a:noAutofit/>
          </a:bodyPr>
          <a:p>
            <a:pPr algn="ctr">
              <a:lnSpc>
                <a:spcPts val="5550"/>
              </a:lnSpc>
              <a:tabLst>
                <a:tab algn="l" pos="0"/>
              </a:tabLst>
            </a:pPr>
            <a:r>
              <a:rPr b="1" lang="en-US" sz="4450" strike="noStrike" u="none">
                <a:solidFill>
                  <a:srgbClr val="000000"/>
                </a:solidFill>
                <a:effectLst/>
                <a:uFillTx/>
                <a:latin typeface="Inter Bold"/>
                <a:ea typeface="Inter Bold"/>
              </a:rPr>
              <a:t>KẾT LUẬN VÀ HƯỚNG PHÁT TRIỂN</a:t>
            </a:r>
            <a:endParaRPr b="0" lang="en-GB" sz="4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Text 0"/>
          <p:cNvSpPr/>
          <p:nvPr/>
        </p:nvSpPr>
        <p:spPr>
          <a:xfrm>
            <a:off x="793800" y="194616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Thành tựu đạt được</a:t>
            </a:r>
            <a:endParaRPr b="0" lang="en-GB" sz="2200" strike="noStrike" u="none">
              <a:solidFill>
                <a:srgbClr val="ffffff"/>
              </a:solidFill>
              <a:effectLst/>
              <a:uFillTx/>
              <a:latin typeface="Arial"/>
            </a:endParaRPr>
          </a:p>
        </p:txBody>
      </p:sp>
      <p:sp>
        <p:nvSpPr>
          <p:cNvPr id="524" name="Text 1"/>
          <p:cNvSpPr/>
          <p:nvPr/>
        </p:nvSpPr>
        <p:spPr>
          <a:xfrm>
            <a:off x="793800" y="275400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Triển khai thành công hệ thống chatbot </a:t>
            </a:r>
            <a:endParaRPr b="0" lang="en-GB" sz="1750" strike="noStrike" u="none">
              <a:solidFill>
                <a:srgbClr val="ffffff"/>
              </a:solidFill>
              <a:effectLst/>
              <a:uFillTx/>
              <a:latin typeface="Arial"/>
            </a:endParaRPr>
          </a:p>
        </p:txBody>
      </p:sp>
      <p:sp>
        <p:nvSpPr>
          <p:cNvPr id="525" name="Text 2"/>
          <p:cNvSpPr/>
          <p:nvPr/>
        </p:nvSpPr>
        <p:spPr>
          <a:xfrm>
            <a:off x="793800" y="319644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Đề xuất một phương pháp tích hợp khả năng gọi hàm của LLM trong Golang</a:t>
            </a:r>
            <a:endParaRPr b="0" lang="en-GB" sz="1750" strike="noStrike" u="none">
              <a:solidFill>
                <a:srgbClr val="ffffff"/>
              </a:solidFill>
              <a:effectLst/>
              <a:uFillTx/>
              <a:latin typeface="Arial"/>
            </a:endParaRPr>
          </a:p>
        </p:txBody>
      </p:sp>
      <p:sp>
        <p:nvSpPr>
          <p:cNvPr id="526" name="Text 3"/>
          <p:cNvSpPr/>
          <p:nvPr/>
        </p:nvSpPr>
        <p:spPr>
          <a:xfrm>
            <a:off x="793800" y="363852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Đề xuất một phương pháp phân quyền câu truy vấn SQL</a:t>
            </a:r>
            <a:endParaRPr b="0" lang="en-GB" sz="1750" strike="noStrike" u="none">
              <a:solidFill>
                <a:srgbClr val="ffffff"/>
              </a:solidFill>
              <a:effectLst/>
              <a:uFillTx/>
              <a:latin typeface="Arial"/>
            </a:endParaRPr>
          </a:p>
        </p:txBody>
      </p:sp>
      <p:sp>
        <p:nvSpPr>
          <p:cNvPr id="527" name="Text 4"/>
          <p:cNvSpPr/>
          <p:nvPr/>
        </p:nvSpPr>
        <p:spPr>
          <a:xfrm>
            <a:off x="793800" y="434160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Hướng phát triển</a:t>
            </a:r>
            <a:endParaRPr b="0" lang="en-GB" sz="2200" strike="noStrike" u="none">
              <a:solidFill>
                <a:srgbClr val="ffffff"/>
              </a:solidFill>
              <a:effectLst/>
              <a:uFillTx/>
              <a:latin typeface="Arial"/>
            </a:endParaRPr>
          </a:p>
        </p:txBody>
      </p:sp>
      <p:sp>
        <p:nvSpPr>
          <p:cNvPr id="528" name="Text 5"/>
          <p:cNvSpPr/>
          <p:nvPr/>
        </p:nvSpPr>
        <p:spPr>
          <a:xfrm>
            <a:off x="793800" y="503604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Hỗ trợ thêm nhiều ca sử dụng khác trong trường đại học như tra cứu học phí, học bổng</a:t>
            </a:r>
            <a:endParaRPr b="0" lang="en-GB" sz="1750" strike="noStrike" u="none">
              <a:solidFill>
                <a:srgbClr val="ffffff"/>
              </a:solidFill>
              <a:effectLst/>
              <a:uFillTx/>
              <a:latin typeface="Arial"/>
            </a:endParaRPr>
          </a:p>
        </p:txBody>
      </p:sp>
      <p:sp>
        <p:nvSpPr>
          <p:cNvPr id="529" name="Text 6"/>
          <p:cNvSpPr/>
          <p:nvPr/>
        </p:nvSpPr>
        <p:spPr>
          <a:xfrm>
            <a:off x="793800" y="547848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Hỗ trợ nhiều danh sách hàm đăng ký khác nhau thay vì tập trung chỉ một danh sách</a:t>
            </a:r>
            <a:endParaRPr b="0" lang="en-GB" sz="1750" strike="noStrike" u="none">
              <a:solidFill>
                <a:srgbClr val="ffffff"/>
              </a:solidFill>
              <a:effectLst/>
              <a:uFillTx/>
              <a:latin typeface="Arial"/>
            </a:endParaRPr>
          </a:p>
        </p:txBody>
      </p:sp>
      <p:sp>
        <p:nvSpPr>
          <p:cNvPr id="530" name="Text 7"/>
          <p:cNvSpPr/>
          <p:nvPr/>
        </p:nvSpPr>
        <p:spPr>
          <a:xfrm>
            <a:off x="793800" y="592056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849"/>
              </a:lnSpc>
              <a:buClr>
                <a:srgbClr val="272525"/>
              </a:buClr>
              <a:buFont typeface="Symbol" charset="2"/>
              <a:buChar char=""/>
            </a:pPr>
            <a:r>
              <a:rPr b="0" lang="en-US" sz="1750" strike="noStrike" u="none">
                <a:solidFill>
                  <a:srgbClr val="272525"/>
                </a:solidFill>
                <a:effectLst/>
                <a:uFillTx/>
                <a:latin typeface="Inter"/>
                <a:ea typeface="Inter"/>
              </a:rPr>
              <a:t>Hỗ trợ phân quyền câu truy vấn theo cột</a:t>
            </a:r>
            <a:endParaRPr b="0" lang="en-GB" sz="17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1" name="Image 0" descr="preencoded.png"/>
          <p:cNvPicPr/>
          <p:nvPr/>
        </p:nvPicPr>
        <p:blipFill>
          <a:blip r:embed="rId1"/>
          <a:stretch/>
        </p:blipFill>
        <p:spPr>
          <a:xfrm>
            <a:off x="0" y="0"/>
            <a:ext cx="14630040" cy="8229240"/>
          </a:xfrm>
          <a:prstGeom prst="rect">
            <a:avLst/>
          </a:prstGeom>
          <a:noFill/>
          <a:ln w="0">
            <a:noFill/>
          </a:ln>
        </p:spPr>
      </p:pic>
      <p:sp>
        <p:nvSpPr>
          <p:cNvPr id="532" name="Shape 0"/>
          <p:cNvSpPr/>
          <p:nvPr/>
        </p:nvSpPr>
        <p:spPr>
          <a:xfrm>
            <a:off x="0" y="0"/>
            <a:ext cx="14630040" cy="8229240"/>
          </a:xfrm>
          <a:prstGeom prst="rect">
            <a:avLst/>
          </a:prstGeom>
          <a:solidFill>
            <a:srgbClr val="ffffff">
              <a:alpha val="85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533" name="Text 1"/>
          <p:cNvSpPr/>
          <p:nvPr/>
        </p:nvSpPr>
        <p:spPr>
          <a:xfrm>
            <a:off x="793800" y="3405960"/>
            <a:ext cx="13042440" cy="1417320"/>
          </a:xfrm>
          <a:prstGeom prst="rect">
            <a:avLst/>
          </a:prstGeom>
          <a:noFill/>
          <a:ln w="0">
            <a:noFill/>
          </a:ln>
        </p:spPr>
        <p:style>
          <a:lnRef idx="0"/>
          <a:fillRef idx="0"/>
          <a:effectRef idx="0"/>
          <a:fontRef idx="minor"/>
        </p:style>
        <p:txBody>
          <a:bodyPr lIns="0" rIns="0" tIns="0" bIns="0" anchor="t" anchorCtr="1">
            <a:noAutofit/>
          </a:bodyPr>
          <a:p>
            <a:pPr algn="ctr">
              <a:lnSpc>
                <a:spcPts val="5550"/>
              </a:lnSpc>
              <a:tabLst>
                <a:tab algn="l" pos="0"/>
              </a:tabLst>
            </a:pPr>
            <a:r>
              <a:rPr b="1" lang="en-US" sz="4450" strike="noStrike" u="none">
                <a:solidFill>
                  <a:srgbClr val="000000"/>
                </a:solidFill>
                <a:effectLst/>
                <a:uFillTx/>
                <a:latin typeface="Inter Bold"/>
                <a:ea typeface="Inter Bold"/>
              </a:rPr>
              <a:t>Cảm ơn thầy cô và mọi người đã chú ý lắng nghe!</a:t>
            </a:r>
            <a:endParaRPr b="0" lang="en-GB" sz="4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Image 0" descr="preencoded.png"/>
          <p:cNvPicPr/>
          <p:nvPr/>
        </p:nvPicPr>
        <p:blipFill>
          <a:blip r:embed="rId1"/>
          <a:stretch/>
        </p:blipFill>
        <p:spPr>
          <a:xfrm>
            <a:off x="0" y="0"/>
            <a:ext cx="14630040" cy="8229240"/>
          </a:xfrm>
          <a:prstGeom prst="rect">
            <a:avLst/>
          </a:prstGeom>
          <a:noFill/>
          <a:ln w="0">
            <a:noFill/>
          </a:ln>
        </p:spPr>
      </p:pic>
      <p:sp>
        <p:nvSpPr>
          <p:cNvPr id="164" name="Shape 0"/>
          <p:cNvSpPr/>
          <p:nvPr/>
        </p:nvSpPr>
        <p:spPr>
          <a:xfrm>
            <a:off x="0" y="0"/>
            <a:ext cx="14630040" cy="8229240"/>
          </a:xfrm>
          <a:prstGeom prst="rect">
            <a:avLst/>
          </a:prstGeom>
          <a:solidFill>
            <a:srgbClr val="ffffff">
              <a:alpha val="85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65" name="Text 1"/>
          <p:cNvSpPr/>
          <p:nvPr/>
        </p:nvSpPr>
        <p:spPr>
          <a:xfrm>
            <a:off x="4479840" y="3760200"/>
            <a:ext cx="5670360" cy="708480"/>
          </a:xfrm>
          <a:prstGeom prst="rect">
            <a:avLst/>
          </a:prstGeom>
          <a:noFill/>
          <a:ln w="0">
            <a:noFill/>
          </a:ln>
        </p:spPr>
        <p:style>
          <a:lnRef idx="0"/>
          <a:fillRef idx="0"/>
          <a:effectRef idx="0"/>
          <a:fontRef idx="minor"/>
        </p:style>
        <p:txBody>
          <a:bodyPr wrap="none" lIns="0" rIns="0" tIns="0" bIns="0" anchor="t">
            <a:noAutofit/>
          </a:bodyPr>
          <a:p>
            <a:pPr algn="ctr">
              <a:lnSpc>
                <a:spcPts val="5550"/>
              </a:lnSpc>
              <a:tabLst>
                <a:tab algn="l" pos="0"/>
              </a:tabLst>
            </a:pPr>
            <a:r>
              <a:rPr b="1" lang="en-US" sz="4450" strike="noStrike" u="none">
                <a:solidFill>
                  <a:srgbClr val="000000"/>
                </a:solidFill>
                <a:effectLst/>
                <a:uFillTx/>
                <a:latin typeface="Inter Bold"/>
                <a:ea typeface="Inter Bold"/>
              </a:rPr>
              <a:t>ĐẶC TẢ YÊU CẦU</a:t>
            </a:r>
            <a:endParaRPr b="0" lang="en-GB" sz="4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 0"/>
          <p:cNvSpPr/>
          <p:nvPr/>
        </p:nvSpPr>
        <p:spPr>
          <a:xfrm>
            <a:off x="637560" y="501120"/>
            <a:ext cx="4554360" cy="568800"/>
          </a:xfrm>
          <a:prstGeom prst="rect">
            <a:avLst/>
          </a:prstGeom>
          <a:noFill/>
          <a:ln w="0">
            <a:noFill/>
          </a:ln>
        </p:spPr>
        <p:style>
          <a:lnRef idx="0"/>
          <a:fillRef idx="0"/>
          <a:effectRef idx="0"/>
          <a:fontRef idx="minor"/>
        </p:style>
        <p:txBody>
          <a:bodyPr wrap="none" lIns="0" rIns="0" tIns="0" bIns="0" anchor="t">
            <a:noAutofit/>
          </a:bodyPr>
          <a:p>
            <a:pPr>
              <a:lnSpc>
                <a:spcPts val="4450"/>
              </a:lnSpc>
              <a:tabLst>
                <a:tab algn="l" pos="0"/>
              </a:tabLst>
            </a:pPr>
            <a:r>
              <a:rPr b="1" lang="en-US" sz="3550" strike="noStrike" u="none">
                <a:solidFill>
                  <a:srgbClr val="000000"/>
                </a:solidFill>
                <a:effectLst/>
                <a:uFillTx/>
                <a:latin typeface="Inter Bold"/>
                <a:ea typeface="Inter Bold"/>
              </a:rPr>
              <a:t>Mô hình ca sử dụng </a:t>
            </a:r>
            <a:endParaRPr b="0" lang="en-GB" sz="3550" strike="noStrike" u="none">
              <a:solidFill>
                <a:srgbClr val="ffffff"/>
              </a:solidFill>
              <a:effectLst/>
              <a:uFillTx/>
              <a:latin typeface="Arial"/>
            </a:endParaRPr>
          </a:p>
        </p:txBody>
      </p:sp>
      <p:pic>
        <p:nvPicPr>
          <p:cNvPr id="167" name="Image 0" descr="preencoded.png"/>
          <p:cNvPicPr/>
          <p:nvPr/>
        </p:nvPicPr>
        <p:blipFill>
          <a:blip r:embed="rId1"/>
          <a:stretch/>
        </p:blipFill>
        <p:spPr>
          <a:xfrm>
            <a:off x="4129560" y="1434600"/>
            <a:ext cx="6370560" cy="5799960"/>
          </a:xfrm>
          <a:prstGeom prst="rect">
            <a:avLst/>
          </a:prstGeom>
          <a:noFill/>
          <a:ln w="0">
            <a:noFill/>
          </a:ln>
        </p:spPr>
      </p:pic>
      <p:sp>
        <p:nvSpPr>
          <p:cNvPr id="168" name="Text 1"/>
          <p:cNvSpPr/>
          <p:nvPr/>
        </p:nvSpPr>
        <p:spPr>
          <a:xfrm>
            <a:off x="637560" y="7439760"/>
            <a:ext cx="13354920" cy="291240"/>
          </a:xfrm>
          <a:prstGeom prst="rect">
            <a:avLst/>
          </a:prstGeom>
          <a:noFill/>
          <a:ln w="0">
            <a:noFill/>
          </a:ln>
        </p:spPr>
        <p:style>
          <a:lnRef idx="0"/>
          <a:fillRef idx="0"/>
          <a:effectRef idx="0"/>
          <a:fontRef idx="minor"/>
        </p:style>
        <p:txBody>
          <a:bodyPr wrap="none" lIns="0" rIns="0" tIns="0" bIns="0" anchor="t">
            <a:noAutofit/>
          </a:bodyPr>
          <a:p>
            <a:pPr algn="ctr">
              <a:lnSpc>
                <a:spcPts val="2251"/>
              </a:lnSpc>
              <a:tabLst>
                <a:tab algn="l" pos="0"/>
              </a:tabLst>
            </a:pPr>
            <a:r>
              <a:rPr b="0" lang="en-US" sz="1400" strike="noStrike" u="none">
                <a:solidFill>
                  <a:srgbClr val="272525"/>
                </a:solidFill>
                <a:effectLst/>
                <a:uFillTx/>
                <a:latin typeface="Inter"/>
                <a:ea typeface="Inter"/>
              </a:rPr>
              <a:t>Mô hình ca sử dụng thể hiện các tác nhân và chức năng chính của hệ thống chatbot </a:t>
            </a:r>
            <a:endParaRPr b="0" lang="en-GB" sz="1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 0"/>
          <p:cNvSpPr/>
          <p:nvPr/>
        </p:nvSpPr>
        <p:spPr>
          <a:xfrm>
            <a:off x="585360" y="459720"/>
            <a:ext cx="4179600" cy="522000"/>
          </a:xfrm>
          <a:prstGeom prst="rect">
            <a:avLst/>
          </a:prstGeom>
          <a:noFill/>
          <a:ln w="0">
            <a:noFill/>
          </a:ln>
        </p:spPr>
        <p:style>
          <a:lnRef idx="0"/>
          <a:fillRef idx="0"/>
          <a:effectRef idx="0"/>
          <a:fontRef idx="minor"/>
        </p:style>
        <p:txBody>
          <a:bodyPr wrap="none" lIns="0" rIns="0" tIns="0" bIns="0" anchor="t">
            <a:noAutofit/>
          </a:bodyPr>
          <a:p>
            <a:pPr>
              <a:lnSpc>
                <a:spcPts val="4099"/>
              </a:lnSpc>
              <a:tabLst>
                <a:tab algn="l" pos="0"/>
              </a:tabLst>
            </a:pPr>
            <a:r>
              <a:rPr b="1" lang="en-US" sz="3250" strike="noStrike" u="none">
                <a:solidFill>
                  <a:srgbClr val="000000"/>
                </a:solidFill>
                <a:effectLst/>
                <a:uFillTx/>
                <a:latin typeface="Inter Bold"/>
                <a:ea typeface="Inter Bold"/>
              </a:rPr>
              <a:t>Đặc tả ca sử dụng</a:t>
            </a:r>
            <a:endParaRPr b="0" lang="en-GB" sz="3250" strike="noStrike" u="none">
              <a:solidFill>
                <a:srgbClr val="ffffff"/>
              </a:solidFill>
              <a:effectLst/>
              <a:uFillTx/>
              <a:latin typeface="Arial"/>
            </a:endParaRPr>
          </a:p>
        </p:txBody>
      </p:sp>
      <p:sp>
        <p:nvSpPr>
          <p:cNvPr id="170" name="Text 1"/>
          <p:cNvSpPr/>
          <p:nvPr/>
        </p:nvSpPr>
        <p:spPr>
          <a:xfrm>
            <a:off x="585360" y="1316520"/>
            <a:ext cx="13459680" cy="53460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272525"/>
                </a:solidFill>
                <a:effectLst/>
                <a:uFillTx/>
                <a:latin typeface="Inter"/>
                <a:ea typeface="Inter"/>
              </a:rPr>
              <a:t>Hệ thống hỗ trợ nhiều ca sử dụng khác nhau, bao gồm các tương tác hội thoại cơ bản và các chức năng tra cứu thông tin. Đặc biệt, các ca sử dụng liên quan đến tra cứu thông tin có thể được thực thi thông qua hai phương thức chính: gọi hàm logic hoặc tạo và thực thi các câu truy vấn SQL.</a:t>
            </a:r>
            <a:endParaRPr b="0" lang="en-GB" sz="1300" strike="noStrike" u="none">
              <a:solidFill>
                <a:srgbClr val="ffffff"/>
              </a:solidFill>
              <a:effectLst/>
              <a:uFillTx/>
              <a:latin typeface="Arial"/>
            </a:endParaRPr>
          </a:p>
        </p:txBody>
      </p:sp>
      <p:pic>
        <p:nvPicPr>
          <p:cNvPr id="171" name="Image 0" descr="preencoded.png"/>
          <p:cNvPicPr/>
          <p:nvPr/>
        </p:nvPicPr>
        <p:blipFill>
          <a:blip r:embed="rId1"/>
          <a:stretch/>
        </p:blipFill>
        <p:spPr>
          <a:xfrm>
            <a:off x="585360" y="2227320"/>
            <a:ext cx="6408000" cy="5322960"/>
          </a:xfrm>
          <a:prstGeom prst="rect">
            <a:avLst/>
          </a:prstGeom>
          <a:noFill/>
          <a:ln w="0">
            <a:noFill/>
          </a:ln>
        </p:spPr>
      </p:pic>
      <p:sp>
        <p:nvSpPr>
          <p:cNvPr id="172" name="Text 2"/>
          <p:cNvSpPr/>
          <p:nvPr/>
        </p:nvSpPr>
        <p:spPr>
          <a:xfrm>
            <a:off x="585360" y="7738560"/>
            <a:ext cx="6664320" cy="26712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lang="en-US" sz="1300" strike="noStrike" u="none">
                <a:solidFill>
                  <a:srgbClr val="272525"/>
                </a:solidFill>
                <a:effectLst/>
                <a:uFillTx/>
                <a:latin typeface="Inter"/>
                <a:ea typeface="Inter"/>
              </a:rPr>
              <a:t>Ca sử dụng dùng gọi hàm</a:t>
            </a:r>
            <a:endParaRPr b="0" lang="en-GB" sz="1300" strike="noStrike" u="none">
              <a:solidFill>
                <a:srgbClr val="ffffff"/>
              </a:solidFill>
              <a:effectLst/>
              <a:uFillTx/>
              <a:latin typeface="Arial"/>
            </a:endParaRPr>
          </a:p>
        </p:txBody>
      </p:sp>
      <p:pic>
        <p:nvPicPr>
          <p:cNvPr id="173" name="Image 1" descr="preencoded.png"/>
          <p:cNvPicPr/>
          <p:nvPr/>
        </p:nvPicPr>
        <p:blipFill>
          <a:blip r:embed="rId2"/>
          <a:stretch/>
        </p:blipFill>
        <p:spPr>
          <a:xfrm>
            <a:off x="7665480" y="2227320"/>
            <a:ext cx="6034680" cy="5322960"/>
          </a:xfrm>
          <a:prstGeom prst="rect">
            <a:avLst/>
          </a:prstGeom>
          <a:noFill/>
          <a:ln w="0">
            <a:noFill/>
          </a:ln>
        </p:spPr>
      </p:pic>
      <p:sp>
        <p:nvSpPr>
          <p:cNvPr id="174" name="Text 3"/>
          <p:cNvSpPr/>
          <p:nvPr/>
        </p:nvSpPr>
        <p:spPr>
          <a:xfrm>
            <a:off x="7665480" y="7738560"/>
            <a:ext cx="6387120" cy="26712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lang="en-US" sz="1300" strike="noStrike" u="none">
                <a:solidFill>
                  <a:srgbClr val="272525"/>
                </a:solidFill>
                <a:effectLst/>
                <a:uFillTx/>
                <a:latin typeface="Inter"/>
                <a:ea typeface="Inter"/>
              </a:rPr>
              <a:t>Ca sử dụng dùng câu truy vấn SQL</a:t>
            </a:r>
            <a:endParaRPr b="0" lang="en-GB" sz="13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Image 0" descr="preencoded.png"/>
          <p:cNvPicPr/>
          <p:nvPr/>
        </p:nvPicPr>
        <p:blipFill>
          <a:blip r:embed="rId1"/>
          <a:stretch/>
        </p:blipFill>
        <p:spPr>
          <a:xfrm>
            <a:off x="0" y="0"/>
            <a:ext cx="14630040" cy="8229240"/>
          </a:xfrm>
          <a:prstGeom prst="rect">
            <a:avLst/>
          </a:prstGeom>
          <a:noFill/>
          <a:ln w="0">
            <a:noFill/>
          </a:ln>
        </p:spPr>
      </p:pic>
      <p:sp>
        <p:nvSpPr>
          <p:cNvPr id="176" name="Shape 0"/>
          <p:cNvSpPr/>
          <p:nvPr/>
        </p:nvSpPr>
        <p:spPr>
          <a:xfrm>
            <a:off x="0" y="0"/>
            <a:ext cx="14630040" cy="8229240"/>
          </a:xfrm>
          <a:prstGeom prst="rect">
            <a:avLst/>
          </a:prstGeom>
          <a:solidFill>
            <a:srgbClr val="ffffff">
              <a:alpha val="85000"/>
            </a:srgbClr>
          </a:solid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effectLst/>
              <a:uFillTx/>
              <a:latin typeface="Arial"/>
            </a:endParaRPr>
          </a:p>
        </p:txBody>
      </p:sp>
      <p:sp>
        <p:nvSpPr>
          <p:cNvPr id="177" name="Text 1"/>
          <p:cNvSpPr/>
          <p:nvPr/>
        </p:nvSpPr>
        <p:spPr>
          <a:xfrm>
            <a:off x="2815560" y="3760200"/>
            <a:ext cx="8998920" cy="708480"/>
          </a:xfrm>
          <a:prstGeom prst="rect">
            <a:avLst/>
          </a:prstGeom>
          <a:noFill/>
          <a:ln w="0">
            <a:noFill/>
          </a:ln>
        </p:spPr>
        <p:style>
          <a:lnRef idx="0"/>
          <a:fillRef idx="0"/>
          <a:effectRef idx="0"/>
          <a:fontRef idx="minor"/>
        </p:style>
        <p:txBody>
          <a:bodyPr wrap="none" lIns="0" rIns="0" tIns="0" bIns="0" anchor="t">
            <a:noAutofit/>
          </a:bodyPr>
          <a:p>
            <a:pPr algn="ctr">
              <a:lnSpc>
                <a:spcPts val="5550"/>
              </a:lnSpc>
              <a:tabLst>
                <a:tab algn="l" pos="0"/>
              </a:tabLst>
            </a:pPr>
            <a:r>
              <a:rPr b="1" lang="en-US" sz="4450" strike="noStrike" u="none">
                <a:solidFill>
                  <a:srgbClr val="000000"/>
                </a:solidFill>
                <a:effectLst/>
                <a:uFillTx/>
                <a:latin typeface="Inter Bold"/>
                <a:ea typeface="Inter Bold"/>
              </a:rPr>
              <a:t>PHÂN TÍCH THIẾT KẾ HỆ THỐNG</a:t>
            </a:r>
            <a:endParaRPr b="0" lang="en-GB" sz="4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 0"/>
          <p:cNvSpPr/>
          <p:nvPr/>
        </p:nvSpPr>
        <p:spPr>
          <a:xfrm>
            <a:off x="537120" y="421920"/>
            <a:ext cx="5424840" cy="479160"/>
          </a:xfrm>
          <a:prstGeom prst="rect">
            <a:avLst/>
          </a:prstGeom>
          <a:noFill/>
          <a:ln w="0">
            <a:noFill/>
          </a:ln>
        </p:spPr>
        <p:style>
          <a:lnRef idx="0"/>
          <a:fillRef idx="0"/>
          <a:effectRef idx="0"/>
          <a:fontRef idx="minor"/>
        </p:style>
        <p:txBody>
          <a:bodyPr wrap="none" lIns="0" rIns="0" tIns="0" bIns="0" anchor="t">
            <a:noAutofit/>
          </a:bodyPr>
          <a:p>
            <a:pPr>
              <a:lnSpc>
                <a:spcPts val="3750"/>
              </a:lnSpc>
              <a:tabLst>
                <a:tab algn="l" pos="0"/>
              </a:tabLst>
            </a:pPr>
            <a:r>
              <a:rPr b="1" lang="en-US" sz="3000" strike="noStrike" u="none">
                <a:solidFill>
                  <a:srgbClr val="000000"/>
                </a:solidFill>
                <a:effectLst/>
                <a:uFillTx/>
                <a:latin typeface="Inter Bold"/>
                <a:ea typeface="Inter Bold"/>
              </a:rPr>
              <a:t>Kiến trúc tổng quan hệ thống</a:t>
            </a:r>
            <a:endParaRPr b="0" lang="en-GB" sz="3000" strike="noStrike" u="none">
              <a:solidFill>
                <a:srgbClr val="ffffff"/>
              </a:solidFill>
              <a:effectLst/>
              <a:uFillTx/>
              <a:latin typeface="Arial"/>
            </a:endParaRPr>
          </a:p>
        </p:txBody>
      </p:sp>
      <p:sp>
        <p:nvSpPr>
          <p:cNvPr id="179" name="Text 1"/>
          <p:cNvSpPr/>
          <p:nvPr/>
        </p:nvSpPr>
        <p:spPr>
          <a:xfrm>
            <a:off x="537120" y="1208520"/>
            <a:ext cx="13555800" cy="2451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200" strike="noStrike" u="none">
                <a:solidFill>
                  <a:srgbClr val="272525"/>
                </a:solidFill>
                <a:effectLst/>
                <a:uFillTx/>
                <a:latin typeface="Inter"/>
                <a:ea typeface="Inter"/>
              </a:rPr>
              <a:t>Hệ thống được thiết kế theo mô hình kiến trúc phân lớp, bao gồm bốn lớp chính tham gia trong việc xử lý và truyền tải dữ liệu.</a:t>
            </a:r>
            <a:endParaRPr b="0" lang="en-GB" sz="1200" strike="noStrike" u="none">
              <a:solidFill>
                <a:srgbClr val="ffffff"/>
              </a:solidFill>
              <a:effectLst/>
              <a:uFillTx/>
              <a:latin typeface="Arial"/>
            </a:endParaRPr>
          </a:p>
        </p:txBody>
      </p:sp>
      <p:sp>
        <p:nvSpPr>
          <p:cNvPr id="180" name="Text 2"/>
          <p:cNvSpPr/>
          <p:nvPr/>
        </p:nvSpPr>
        <p:spPr>
          <a:xfrm>
            <a:off x="537120" y="1764720"/>
            <a:ext cx="2968560" cy="2451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endParaRPr b="0" lang="en-US" sz="1200" strike="noStrike" u="none">
              <a:solidFill>
                <a:srgbClr val="ffffff"/>
              </a:solidFill>
              <a:effectLst/>
              <a:uFillTx/>
              <a:latin typeface="Arial"/>
            </a:endParaRPr>
          </a:p>
        </p:txBody>
      </p:sp>
      <p:pic>
        <p:nvPicPr>
          <p:cNvPr id="181" name="Image 0" descr="preencoded.png"/>
          <p:cNvPicPr/>
          <p:nvPr/>
        </p:nvPicPr>
        <p:blipFill>
          <a:blip r:embed="rId1"/>
          <a:stretch/>
        </p:blipFill>
        <p:spPr>
          <a:xfrm>
            <a:off x="5651640" y="1799280"/>
            <a:ext cx="3342240" cy="5453280"/>
          </a:xfrm>
          <a:prstGeom prst="rect">
            <a:avLst/>
          </a:prstGeom>
          <a:noFill/>
          <a:ln w="0">
            <a:noFill/>
          </a:ln>
        </p:spPr>
      </p:pic>
      <p:sp>
        <p:nvSpPr>
          <p:cNvPr id="182" name="Text 3"/>
          <p:cNvSpPr/>
          <p:nvPr/>
        </p:nvSpPr>
        <p:spPr>
          <a:xfrm>
            <a:off x="3888000" y="7425720"/>
            <a:ext cx="6869160" cy="245160"/>
          </a:xfrm>
          <a:prstGeom prst="rect">
            <a:avLst/>
          </a:prstGeom>
          <a:noFill/>
          <a:ln w="0">
            <a:noFill/>
          </a:ln>
        </p:spPr>
        <p:style>
          <a:lnRef idx="0"/>
          <a:fillRef idx="0"/>
          <a:effectRef idx="0"/>
          <a:fontRef idx="minor"/>
        </p:style>
        <p:txBody>
          <a:bodyPr wrap="none" lIns="0" rIns="0" tIns="0" bIns="0" anchor="t">
            <a:noAutofit/>
          </a:bodyPr>
          <a:p>
            <a:pPr algn="ctr">
              <a:lnSpc>
                <a:spcPts val="1899"/>
              </a:lnSpc>
              <a:tabLst>
                <a:tab algn="l" pos="0"/>
              </a:tabLst>
            </a:pPr>
            <a:r>
              <a:rPr b="0" i="1" lang="en-US" sz="1200" strike="noStrike" u="none">
                <a:solidFill>
                  <a:srgbClr val="272525"/>
                </a:solidFill>
                <a:effectLst/>
                <a:uFillTx/>
                <a:latin typeface="Inter"/>
                <a:ea typeface="Inter"/>
              </a:rPr>
              <a:t>Mô hình kiến trúc tổng quan </a:t>
            </a:r>
            <a:endParaRPr b="0" lang="en-GB" sz="1200" strike="noStrike" u="none">
              <a:solidFill>
                <a:srgbClr val="ffffff"/>
              </a:solidFill>
              <a:effectLst/>
              <a:uFillTx/>
              <a:latin typeface="Arial"/>
            </a:endParaRPr>
          </a:p>
        </p:txBody>
      </p:sp>
      <p:sp>
        <p:nvSpPr>
          <p:cNvPr id="183" name="Text 4"/>
          <p:cNvSpPr/>
          <p:nvPr/>
        </p:nvSpPr>
        <p:spPr>
          <a:xfrm>
            <a:off x="11139480" y="1764720"/>
            <a:ext cx="2968560" cy="2451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endParaRPr b="0" lang="en-US" sz="1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 0"/>
          <p:cNvSpPr/>
          <p:nvPr/>
        </p:nvSpPr>
        <p:spPr>
          <a:xfrm>
            <a:off x="569880" y="447840"/>
            <a:ext cx="4925520" cy="508680"/>
          </a:xfrm>
          <a:prstGeom prst="rect">
            <a:avLst/>
          </a:prstGeom>
          <a:noFill/>
          <a:ln w="0">
            <a:noFill/>
          </a:ln>
        </p:spPr>
        <p:style>
          <a:lnRef idx="0"/>
          <a:fillRef idx="0"/>
          <a:effectRef idx="0"/>
          <a:fontRef idx="minor"/>
        </p:style>
        <p:txBody>
          <a:bodyPr wrap="none" lIns="0" rIns="0" tIns="0" bIns="0" anchor="t">
            <a:noAutofit/>
          </a:bodyPr>
          <a:p>
            <a:pPr>
              <a:lnSpc>
                <a:spcPts val="4000"/>
              </a:lnSpc>
              <a:tabLst>
                <a:tab algn="l" pos="0"/>
              </a:tabLst>
            </a:pPr>
            <a:r>
              <a:rPr b="1" lang="en-US" sz="3200" strike="noStrike" u="none">
                <a:solidFill>
                  <a:srgbClr val="000000"/>
                </a:solidFill>
                <a:effectLst/>
                <a:uFillTx/>
                <a:latin typeface="Inter Bold"/>
                <a:ea typeface="Inter Bold"/>
              </a:rPr>
              <a:t>Biểu đồ tuần tự phân tích</a:t>
            </a:r>
            <a:endParaRPr b="0" lang="en-GB" sz="3200" strike="noStrike" u="none">
              <a:solidFill>
                <a:srgbClr val="ffffff"/>
              </a:solidFill>
              <a:effectLst/>
              <a:uFillTx/>
              <a:latin typeface="Arial"/>
            </a:endParaRPr>
          </a:p>
        </p:txBody>
      </p:sp>
      <p:pic>
        <p:nvPicPr>
          <p:cNvPr id="185" name="Image 0" descr="preencoded.png"/>
          <p:cNvPicPr/>
          <p:nvPr/>
        </p:nvPicPr>
        <p:blipFill>
          <a:blip r:embed="rId1"/>
          <a:stretch/>
        </p:blipFill>
        <p:spPr>
          <a:xfrm>
            <a:off x="3971880" y="1282320"/>
            <a:ext cx="6685920" cy="6058080"/>
          </a:xfrm>
          <a:prstGeom prst="rect">
            <a:avLst/>
          </a:prstGeom>
          <a:noFill/>
          <a:ln w="0">
            <a:noFill/>
          </a:ln>
        </p:spPr>
      </p:pic>
      <p:sp>
        <p:nvSpPr>
          <p:cNvPr id="186" name="Text 1"/>
          <p:cNvSpPr/>
          <p:nvPr/>
        </p:nvSpPr>
        <p:spPr>
          <a:xfrm>
            <a:off x="569880" y="7524000"/>
            <a:ext cx="13490280" cy="260280"/>
          </a:xfrm>
          <a:prstGeom prst="rect">
            <a:avLst/>
          </a:prstGeom>
          <a:noFill/>
          <a:ln w="0">
            <a:noFill/>
          </a:ln>
        </p:spPr>
        <p:style>
          <a:lnRef idx="0"/>
          <a:fillRef idx="0"/>
          <a:effectRef idx="0"/>
          <a:fontRef idx="minor"/>
        </p:style>
        <p:txBody>
          <a:bodyPr wrap="none" lIns="0" rIns="0" tIns="0" bIns="0" anchor="t">
            <a:noAutofit/>
          </a:bodyPr>
          <a:p>
            <a:pPr algn="ctr">
              <a:lnSpc>
                <a:spcPts val="2049"/>
              </a:lnSpc>
              <a:tabLst>
                <a:tab algn="l" pos="0"/>
              </a:tabLst>
            </a:pPr>
            <a:r>
              <a:rPr b="0" i="1" lang="en-US" sz="1250" strike="noStrike" u="none">
                <a:solidFill>
                  <a:srgbClr val="272525"/>
                </a:solidFill>
                <a:effectLst/>
                <a:uFillTx/>
                <a:latin typeface="Inter"/>
                <a:ea typeface="Inter"/>
              </a:rPr>
              <a:t>Biểu đồ tuần tự phân tích ca sử dụng tra cứu thông tin khác trong cơ sở dữ liệu</a:t>
            </a:r>
            <a:endParaRPr b="0" lang="en-GB" sz="12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LibreOffice/25.2.3.2$Linux_X86_64 LibreOffice_project/520$Build-2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2025-05-19T11:06:17Z</dcterms:created>
  <dc:creator>PptxGenJS</dc:creator>
  <dc:description/>
  <dc:language>en-GB</dc:language>
  <cp:lastModifiedBy/>
  <dcterms:modified xsi:type="dcterms:W3CDTF">2025-05-19T18:07:16Z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33</vt:i4>
  </property>
  <property fmtid="{D5CDD505-2E9C-101B-9397-08002B2CF9AE}" pid="3" name="PresentationFormat">
    <vt:lpwstr>On-screen Show (16:9)</vt:lpwstr>
  </property>
  <property fmtid="{D5CDD505-2E9C-101B-9397-08002B2CF9AE}" pid="4" name="Slides">
    <vt:i4>33</vt:i4>
  </property>
</Properties>
</file>